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90692-5476-4C1B-ADA4-8D80898B6E52}" type="datetimeFigureOut">
              <a:rPr lang="en-GB" smtClean="0"/>
              <a:t>15/01/2014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38E61-EAA5-47B5-9C15-CBBE87EB0E45}" type="slidenum">
              <a:rPr lang="en-GB" smtClean="0"/>
              <a:t>‹#›</a:t>
            </a:fld>
            <a:endParaRPr lang="en-GB"/>
          </a:p>
        </p:txBody>
      </p:sp>
    </p:spTree>
    <p:extLst>
      <p:ext uri="{BB962C8B-B14F-4D97-AF65-F5344CB8AC3E}">
        <p14:creationId xmlns:p14="http://schemas.microsoft.com/office/powerpoint/2010/main" val="30806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407C3DD-3CB1-4266-8888-C08093CA6EFD}" type="slidenum">
              <a:rPr lang="en-GB" smtClean="0"/>
              <a:pPr>
                <a:defRPr/>
              </a:pPr>
              <a:t>17</a:t>
            </a:fld>
            <a:endParaRPr lang="en-GB"/>
          </a:p>
        </p:txBody>
      </p:sp>
    </p:spTree>
    <p:extLst>
      <p:ext uri="{BB962C8B-B14F-4D97-AF65-F5344CB8AC3E}">
        <p14:creationId xmlns:p14="http://schemas.microsoft.com/office/powerpoint/2010/main" val="9943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407C3DD-3CB1-4266-8888-C08093CA6EFD}" type="slidenum">
              <a:rPr lang="en-GB" smtClean="0"/>
              <a:pPr>
                <a:defRPr/>
              </a:pPr>
              <a:t>18</a:t>
            </a:fld>
            <a:endParaRPr lang="en-GB"/>
          </a:p>
        </p:txBody>
      </p:sp>
    </p:spTree>
    <p:extLst>
      <p:ext uri="{BB962C8B-B14F-4D97-AF65-F5344CB8AC3E}">
        <p14:creationId xmlns:p14="http://schemas.microsoft.com/office/powerpoint/2010/main" val="164122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C37F1D-B7B2-4F18-A1BA-A8BD4F513A32}"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222826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37F1D-B7B2-4F18-A1BA-A8BD4F513A32}"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1930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37F1D-B7B2-4F18-A1BA-A8BD4F513A32}"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410708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37F1D-B7B2-4F18-A1BA-A8BD4F513A32}"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282070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37F1D-B7B2-4F18-A1BA-A8BD4F513A32}"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228913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C37F1D-B7B2-4F18-A1BA-A8BD4F513A32}"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296971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C37F1D-B7B2-4F18-A1BA-A8BD4F513A32}" type="datetimeFigureOut">
              <a:rPr lang="en-GB" smtClean="0"/>
              <a:t>15/01/2014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426931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C37F1D-B7B2-4F18-A1BA-A8BD4F513A32}" type="datetimeFigureOut">
              <a:rPr lang="en-GB" smtClean="0"/>
              <a:t>15/01/2014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151892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37F1D-B7B2-4F18-A1BA-A8BD4F513A32}" type="datetimeFigureOut">
              <a:rPr lang="en-GB" smtClean="0"/>
              <a:t>15/01/2014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189540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37F1D-B7B2-4F18-A1BA-A8BD4F513A32}"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157330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37F1D-B7B2-4F18-A1BA-A8BD4F513A32}"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AC522-E124-4981-B290-E1CE3F57EF9A}" type="slidenum">
              <a:rPr lang="en-GB" smtClean="0"/>
              <a:t>‹#›</a:t>
            </a:fld>
            <a:endParaRPr lang="en-GB"/>
          </a:p>
        </p:txBody>
      </p:sp>
    </p:spTree>
    <p:extLst>
      <p:ext uri="{BB962C8B-B14F-4D97-AF65-F5344CB8AC3E}">
        <p14:creationId xmlns:p14="http://schemas.microsoft.com/office/powerpoint/2010/main" val="97050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37F1D-B7B2-4F18-A1BA-A8BD4F513A32}" type="datetimeFigureOut">
              <a:rPr lang="en-GB" smtClean="0"/>
              <a:t>15/01/2014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AC522-E124-4981-B290-E1CE3F57EF9A}" type="slidenum">
              <a:rPr lang="en-GB" smtClean="0"/>
              <a:t>‹#›</a:t>
            </a:fld>
            <a:endParaRPr lang="en-GB"/>
          </a:p>
        </p:txBody>
      </p:sp>
    </p:spTree>
    <p:extLst>
      <p:ext uri="{BB962C8B-B14F-4D97-AF65-F5344CB8AC3E}">
        <p14:creationId xmlns:p14="http://schemas.microsoft.com/office/powerpoint/2010/main" val="59385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http://www.moneywithhoney.com/FreeWeightLossDietTips/images/bmi-chart.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blogs.whartonmedicalclinic.com/wp-content/uploads/2009/04/apple-and-pear.bmp"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http://www.joe-ks.com/archives_apr2006/EvolutionOfMan.jpg"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http://intensivecare.hsnet.nsw.gov.au/five/images/coronary_arteries.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http://intensivecare.hsnet.nsw.gov.au/five/images/coronary_arteries.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http://intensivecare.hsnet.nsw.gov.au/five/images/coronary_arteries.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http://image.shutterstock.com/display_pic_with_logo/62154/62154,1190211309,1/stock-photo-pear-and-apple-representing-the-overload-5470078.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nymethodist.adam.com/graphics/images/en/19279.jpg"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3000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77EAE920-34A1-4990-A7D4-B07DA9036E7C}" type="slidenum">
              <a:rPr lang="en-GB" smtClean="0"/>
              <a:pPr/>
              <a:t>10</a:t>
            </a:fld>
            <a:endParaRPr lang="en-GB" smtClean="0"/>
          </a:p>
        </p:txBody>
      </p:sp>
      <p:sp>
        <p:nvSpPr>
          <p:cNvPr id="5123" name="Text Box 4"/>
          <p:cNvSpPr txBox="1">
            <a:spLocks noChangeArrowheads="1"/>
          </p:cNvSpPr>
          <p:nvPr/>
        </p:nvSpPr>
        <p:spPr bwMode="auto">
          <a:xfrm>
            <a:off x="1703388" y="188914"/>
            <a:ext cx="3530600" cy="338137"/>
          </a:xfrm>
          <a:prstGeom prst="rect">
            <a:avLst/>
          </a:prstGeom>
          <a:noFill/>
          <a:ln w="9525">
            <a:solidFill>
              <a:schemeClr val="tx2">
                <a:lumMod val="90000"/>
              </a:schemeClr>
            </a:solidFill>
            <a:miter lim="800000"/>
            <a:headEnd/>
            <a:tailEnd/>
          </a:ln>
        </p:spPr>
        <p:txBody>
          <a:bodyPr wrap="none">
            <a:spAutoFit/>
          </a:bodyPr>
          <a:lstStyle/>
          <a:p>
            <a:pPr algn="ctr">
              <a:defRPr/>
            </a:pPr>
            <a:r>
              <a:rPr lang="en-US" sz="1600" dirty="0">
                <a:solidFill>
                  <a:srgbClr val="FFFF00"/>
                </a:solidFill>
                <a:latin typeface="Arial" pitchFamily="34" charset="0"/>
              </a:rPr>
              <a:t>Body Mass Index (BMI)  and Obesity</a:t>
            </a:r>
          </a:p>
        </p:txBody>
      </p:sp>
      <p:sp>
        <p:nvSpPr>
          <p:cNvPr id="7172" name="TextBox 6"/>
          <p:cNvSpPr txBox="1">
            <a:spLocks noChangeArrowheads="1"/>
          </p:cNvSpPr>
          <p:nvPr/>
        </p:nvSpPr>
        <p:spPr bwMode="auto">
          <a:xfrm>
            <a:off x="1706563" y="620689"/>
            <a:ext cx="8350250" cy="1692275"/>
          </a:xfrm>
          <a:prstGeom prst="rect">
            <a:avLst/>
          </a:prstGeom>
          <a:noFill/>
          <a:ln w="9525">
            <a:noFill/>
            <a:miter lim="800000"/>
            <a:headEnd/>
            <a:tailEnd/>
          </a:ln>
        </p:spPr>
        <p:txBody>
          <a:bodyPr>
            <a:spAutoFit/>
          </a:bodyPr>
          <a:lstStyle/>
          <a:p>
            <a:r>
              <a:rPr lang="en-GB" sz="1600" dirty="0"/>
              <a:t>The BMI is used to determine if an adult person is underweight, overweight, or obese</a:t>
            </a:r>
          </a:p>
          <a:p>
            <a:endParaRPr lang="en-GB" sz="800" dirty="0"/>
          </a:p>
          <a:p>
            <a:r>
              <a:rPr lang="en-GB" sz="1600" dirty="0"/>
              <a:t>It is calculated using the following formula</a:t>
            </a:r>
          </a:p>
          <a:p>
            <a:endParaRPr lang="en-GB" sz="1600" dirty="0"/>
          </a:p>
          <a:p>
            <a:r>
              <a:rPr lang="en-GB" sz="800" dirty="0"/>
              <a:t>			</a:t>
            </a:r>
            <a:r>
              <a:rPr lang="en-GB" sz="1600" dirty="0">
                <a:solidFill>
                  <a:srgbClr val="FFFF00"/>
                </a:solidFill>
              </a:rPr>
              <a:t>   mass</a:t>
            </a:r>
          </a:p>
          <a:p>
            <a:r>
              <a:rPr lang="en-GB" sz="1600" dirty="0">
                <a:solidFill>
                  <a:srgbClr val="FFFF00"/>
                </a:solidFill>
              </a:rPr>
              <a:t>		BMI =</a:t>
            </a:r>
          </a:p>
          <a:p>
            <a:r>
              <a:rPr lang="en-GB" sz="1600" dirty="0">
                <a:solidFill>
                  <a:srgbClr val="FFFF00"/>
                </a:solidFill>
              </a:rPr>
              <a:t>			Height</a:t>
            </a:r>
            <a:r>
              <a:rPr lang="en-GB" sz="1600" baseline="30000" dirty="0">
                <a:solidFill>
                  <a:srgbClr val="FFFF00"/>
                </a:solidFill>
              </a:rPr>
              <a:t>2</a:t>
            </a:r>
            <a:r>
              <a:rPr lang="en-GB" sz="1600" dirty="0">
                <a:solidFill>
                  <a:srgbClr val="FFFF00"/>
                </a:solidFill>
              </a:rPr>
              <a:t> (m</a:t>
            </a:r>
            <a:r>
              <a:rPr lang="en-GB" sz="1600" baseline="30000" dirty="0">
                <a:solidFill>
                  <a:srgbClr val="FFFF00"/>
                </a:solidFill>
              </a:rPr>
              <a:t>2</a:t>
            </a:r>
            <a:r>
              <a:rPr lang="en-GB" sz="1600" dirty="0">
                <a:solidFill>
                  <a:srgbClr val="FFFF00"/>
                </a:solidFill>
              </a:rPr>
              <a:t>) </a:t>
            </a:r>
          </a:p>
        </p:txBody>
      </p:sp>
      <p:cxnSp>
        <p:nvCxnSpPr>
          <p:cNvPr id="9" name="Straight Connector 8"/>
          <p:cNvCxnSpPr/>
          <p:nvPr/>
        </p:nvCxnSpPr>
        <p:spPr>
          <a:xfrm>
            <a:off x="4367214" y="1916832"/>
            <a:ext cx="1296987" cy="0"/>
          </a:xfrm>
          <a:prstGeom prst="line">
            <a:avLst/>
          </a:prstGeom>
        </p:spPr>
        <p:style>
          <a:lnRef idx="1">
            <a:schemeClr val="accent1"/>
          </a:lnRef>
          <a:fillRef idx="0">
            <a:schemeClr val="accent1"/>
          </a:fillRef>
          <a:effectRef idx="0">
            <a:schemeClr val="accent1"/>
          </a:effectRef>
          <a:fontRef idx="minor">
            <a:schemeClr val="tx1"/>
          </a:fontRef>
        </p:style>
      </p:cxnSp>
      <p:sp>
        <p:nvSpPr>
          <p:cNvPr id="7174" name="Rectangle 10"/>
          <p:cNvSpPr>
            <a:spLocks noChangeArrowheads="1"/>
          </p:cNvSpPr>
          <p:nvPr/>
        </p:nvSpPr>
        <p:spPr bwMode="auto">
          <a:xfrm>
            <a:off x="1703512" y="2492896"/>
            <a:ext cx="4969248" cy="1201738"/>
          </a:xfrm>
          <a:prstGeom prst="rect">
            <a:avLst/>
          </a:prstGeom>
          <a:noFill/>
          <a:ln w="9525">
            <a:noFill/>
            <a:miter lim="800000"/>
            <a:headEnd/>
            <a:tailEnd/>
          </a:ln>
        </p:spPr>
        <p:txBody>
          <a:bodyPr wrap="square">
            <a:spAutoFit/>
          </a:bodyPr>
          <a:lstStyle/>
          <a:p>
            <a:r>
              <a:rPr lang="en-GB" sz="1600" dirty="0"/>
              <a:t>A  graph can be used to determine the BMI of a person – however:</a:t>
            </a:r>
          </a:p>
          <a:p>
            <a:endParaRPr lang="en-GB" sz="800" dirty="0"/>
          </a:p>
          <a:p>
            <a:pPr lvl="1"/>
            <a:r>
              <a:rPr lang="en-GB" sz="1600" dirty="0"/>
              <a:t>If values fall on a line dividing the categories, it is difficult to place in a category</a:t>
            </a:r>
            <a:endParaRPr lang="en-GB" sz="1600" b="1" dirty="0"/>
          </a:p>
        </p:txBody>
      </p:sp>
      <p:pic>
        <p:nvPicPr>
          <p:cNvPr id="7175" name="Picture 5"/>
          <p:cNvPicPr>
            <a:picLocks noChangeAspect="1" noChangeArrowheads="1"/>
          </p:cNvPicPr>
          <p:nvPr/>
        </p:nvPicPr>
        <p:blipFill>
          <a:blip r:embed="rId2" cstate="print">
            <a:lum bright="-14000" contrast="20000"/>
          </a:blip>
          <a:srcRect l="4167" t="5904" r="8333" b="5544"/>
          <a:stretch>
            <a:fillRect/>
          </a:stretch>
        </p:blipFill>
        <p:spPr bwMode="auto">
          <a:xfrm>
            <a:off x="7032104" y="1046858"/>
            <a:ext cx="3334270" cy="2382143"/>
          </a:xfrm>
          <a:prstGeom prst="rect">
            <a:avLst/>
          </a:prstGeom>
          <a:noFill/>
          <a:ln w="9525">
            <a:noFill/>
            <a:miter lim="800000"/>
            <a:headEnd/>
            <a:tailEnd/>
          </a:ln>
        </p:spPr>
      </p:pic>
      <p:sp>
        <p:nvSpPr>
          <p:cNvPr id="14" name="TextBox 13"/>
          <p:cNvSpPr txBox="1"/>
          <p:nvPr/>
        </p:nvSpPr>
        <p:spPr>
          <a:xfrm>
            <a:off x="1703388" y="3789041"/>
            <a:ext cx="5040312" cy="2923877"/>
          </a:xfrm>
          <a:prstGeom prst="rect">
            <a:avLst/>
          </a:prstGeom>
          <a:noFill/>
          <a:ln>
            <a:solidFill>
              <a:schemeClr val="tx2">
                <a:lumMod val="90000"/>
              </a:schemeClr>
            </a:solidFill>
          </a:ln>
        </p:spPr>
        <p:txBody>
          <a:bodyPr>
            <a:spAutoFit/>
          </a:bodyPr>
          <a:lstStyle/>
          <a:p>
            <a:pPr>
              <a:defRPr/>
            </a:pPr>
            <a:r>
              <a:rPr lang="en-GB" sz="1600" dirty="0">
                <a:solidFill>
                  <a:srgbClr val="FFFF00"/>
                </a:solidFill>
                <a:latin typeface="Arial" pitchFamily="34" charset="0"/>
              </a:rPr>
              <a:t>Limitations of BMI</a:t>
            </a:r>
          </a:p>
          <a:p>
            <a:pPr>
              <a:defRPr/>
            </a:pPr>
            <a:endParaRPr lang="en-GB" sz="800" dirty="0">
              <a:latin typeface="Arial" pitchFamily="34" charset="0"/>
            </a:endParaRPr>
          </a:p>
          <a:p>
            <a:pPr indent="361950">
              <a:buFont typeface="Wingdings" pitchFamily="2" charset="2"/>
              <a:buChar char="v"/>
              <a:defRPr/>
            </a:pPr>
            <a:r>
              <a:rPr lang="en-GB" sz="1600" dirty="0">
                <a:latin typeface="Arial" pitchFamily="34" charset="0"/>
              </a:rPr>
              <a:t>Difficult to calculate BMI for children and </a:t>
            </a:r>
          </a:p>
          <a:p>
            <a:pPr indent="361950">
              <a:defRPr/>
            </a:pPr>
            <a:r>
              <a:rPr lang="en-GB" sz="1600" dirty="0">
                <a:latin typeface="Arial" pitchFamily="34" charset="0"/>
              </a:rPr>
              <a:t>adolescents – since they store fat as part of their  </a:t>
            </a:r>
          </a:p>
          <a:p>
            <a:pPr indent="361950">
              <a:defRPr/>
            </a:pPr>
            <a:r>
              <a:rPr lang="en-GB" sz="1600" dirty="0">
                <a:latin typeface="Arial" pitchFamily="34" charset="0"/>
              </a:rPr>
              <a:t>growth</a:t>
            </a:r>
          </a:p>
          <a:p>
            <a:pPr indent="361950">
              <a:buFont typeface="Wingdings" pitchFamily="2" charset="2"/>
              <a:buChar char="v"/>
              <a:defRPr/>
            </a:pPr>
            <a:endParaRPr lang="en-GB" sz="800" dirty="0">
              <a:latin typeface="Arial" pitchFamily="34" charset="0"/>
            </a:endParaRPr>
          </a:p>
          <a:p>
            <a:pPr indent="361950">
              <a:buFont typeface="Wingdings" pitchFamily="2" charset="2"/>
              <a:buChar char="v"/>
              <a:defRPr/>
            </a:pPr>
            <a:r>
              <a:rPr lang="en-GB" sz="1600" dirty="0">
                <a:latin typeface="Arial" pitchFamily="34" charset="0"/>
              </a:rPr>
              <a:t>Does not take into account gender, age, disease </a:t>
            </a:r>
          </a:p>
          <a:p>
            <a:pPr indent="361950">
              <a:defRPr/>
            </a:pPr>
            <a:r>
              <a:rPr lang="en-GB" sz="1600" dirty="0">
                <a:latin typeface="Arial" pitchFamily="34" charset="0"/>
              </a:rPr>
              <a:t>(e.g. osteoporosis; thyroid disease) and other </a:t>
            </a:r>
          </a:p>
          <a:p>
            <a:pPr indent="361950">
              <a:defRPr/>
            </a:pPr>
            <a:r>
              <a:rPr lang="en-GB" sz="1600" dirty="0">
                <a:latin typeface="Arial" pitchFamily="34" charset="0"/>
              </a:rPr>
              <a:t>factors contributing to obesity (e.g. lack of </a:t>
            </a:r>
          </a:p>
          <a:p>
            <a:pPr indent="361950">
              <a:defRPr/>
            </a:pPr>
            <a:r>
              <a:rPr lang="en-GB" sz="1600" dirty="0">
                <a:latin typeface="Arial" pitchFamily="34" charset="0"/>
              </a:rPr>
              <a:t>exercise / pregnancy)</a:t>
            </a:r>
          </a:p>
          <a:p>
            <a:pPr indent="361950">
              <a:buFont typeface="Wingdings" pitchFamily="2" charset="2"/>
              <a:buChar char="v"/>
              <a:defRPr/>
            </a:pPr>
            <a:endParaRPr lang="en-GB" sz="800" dirty="0">
              <a:latin typeface="Arial" pitchFamily="34" charset="0"/>
            </a:endParaRPr>
          </a:p>
          <a:p>
            <a:pPr indent="361950">
              <a:buFont typeface="Wingdings" pitchFamily="2" charset="2"/>
              <a:buChar char="v"/>
              <a:defRPr/>
            </a:pPr>
            <a:r>
              <a:rPr lang="en-GB" sz="1600" dirty="0">
                <a:latin typeface="Arial" pitchFamily="34" charset="0"/>
              </a:rPr>
              <a:t>Does not take into account muscle mass / bone </a:t>
            </a:r>
          </a:p>
          <a:p>
            <a:pPr indent="361950">
              <a:defRPr/>
            </a:pPr>
            <a:r>
              <a:rPr lang="en-GB" sz="1600" dirty="0">
                <a:latin typeface="Arial" pitchFamily="34" charset="0"/>
              </a:rPr>
              <a:t>mass, or amount of body fat</a:t>
            </a:r>
          </a:p>
        </p:txBody>
      </p:sp>
      <p:pic>
        <p:nvPicPr>
          <p:cNvPr id="7177" name="Picture 2" descr="http://static.ddmcdn.com/gif/bmi-comparison.gif"/>
          <p:cNvPicPr>
            <a:picLocks noChangeAspect="1" noChangeArrowheads="1"/>
          </p:cNvPicPr>
          <p:nvPr/>
        </p:nvPicPr>
        <p:blipFill>
          <a:blip r:embed="rId3" cstate="print"/>
          <a:srcRect t="10251" b="4723"/>
          <a:stretch>
            <a:fillRect/>
          </a:stretch>
        </p:blipFill>
        <p:spPr bwMode="auto">
          <a:xfrm>
            <a:off x="6946900" y="3573464"/>
            <a:ext cx="3613150" cy="3140075"/>
          </a:xfrm>
          <a:prstGeom prst="rect">
            <a:avLst/>
          </a:prstGeom>
          <a:noFill/>
          <a:ln w="9525">
            <a:noFill/>
            <a:miter lim="800000"/>
            <a:headEnd/>
            <a:tailEnd/>
          </a:ln>
        </p:spPr>
      </p:pic>
    </p:spTree>
    <p:extLst>
      <p:ext uri="{BB962C8B-B14F-4D97-AF65-F5344CB8AC3E}">
        <p14:creationId xmlns:p14="http://schemas.microsoft.com/office/powerpoint/2010/main" val="157324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p:spPr>
        <p:txBody>
          <a:bodyPr/>
          <a:lstStyle/>
          <a:p>
            <a:fld id="{7A6CA94A-565C-40EF-8E42-B9A5DD2434D1}" type="slidenum">
              <a:rPr lang="en-GB" smtClean="0"/>
              <a:pPr/>
              <a:t>11</a:t>
            </a:fld>
            <a:endParaRPr lang="en-GB" smtClean="0"/>
          </a:p>
        </p:txBody>
      </p:sp>
      <p:pic>
        <p:nvPicPr>
          <p:cNvPr id="8195" name="Picture 6" descr="http://www.moneywithhoney.com/FreeWeightLossDietTips/images/bmi-chart.jpg"/>
          <p:cNvPicPr>
            <a:picLocks noChangeAspect="1" noChangeArrowheads="1"/>
          </p:cNvPicPr>
          <p:nvPr/>
        </p:nvPicPr>
        <p:blipFill>
          <a:blip r:embed="rId2" r:link="rId3" cstate="print">
            <a:lum bright="-12000" contrast="42000"/>
          </a:blip>
          <a:srcRect r="20599"/>
          <a:stretch>
            <a:fillRect/>
          </a:stretch>
        </p:blipFill>
        <p:spPr bwMode="auto">
          <a:xfrm>
            <a:off x="3935761" y="144463"/>
            <a:ext cx="6552853" cy="6523037"/>
          </a:xfrm>
          <a:prstGeom prst="rect">
            <a:avLst/>
          </a:prstGeom>
          <a:noFill/>
          <a:ln w="9525">
            <a:noFill/>
            <a:miter lim="800000"/>
            <a:headEnd/>
            <a:tailEnd/>
          </a:ln>
        </p:spPr>
      </p:pic>
      <p:sp>
        <p:nvSpPr>
          <p:cNvPr id="8196" name="Text Box 3"/>
          <p:cNvSpPr txBox="1">
            <a:spLocks noChangeArrowheads="1"/>
          </p:cNvSpPr>
          <p:nvPr/>
        </p:nvSpPr>
        <p:spPr bwMode="auto">
          <a:xfrm>
            <a:off x="7510463" y="3644900"/>
            <a:ext cx="457200" cy="274638"/>
          </a:xfrm>
          <a:prstGeom prst="rect">
            <a:avLst/>
          </a:prstGeom>
          <a:noFill/>
          <a:ln w="9525">
            <a:noFill/>
            <a:miter lim="800000"/>
            <a:headEnd/>
            <a:tailEnd/>
          </a:ln>
        </p:spPr>
        <p:txBody>
          <a:bodyPr/>
          <a:lstStyle/>
          <a:p>
            <a:pPr algn="ctr">
              <a:spcAft>
                <a:spcPts val="1000"/>
              </a:spcAft>
            </a:pPr>
            <a:endParaRPr lang="en-US">
              <a:solidFill>
                <a:srgbClr val="FFFF00"/>
              </a:solidFill>
            </a:endParaRPr>
          </a:p>
        </p:txBody>
      </p:sp>
      <p:sp>
        <p:nvSpPr>
          <p:cNvPr id="7" name="Oval 6"/>
          <p:cNvSpPr/>
          <p:nvPr/>
        </p:nvSpPr>
        <p:spPr>
          <a:xfrm>
            <a:off x="7824789" y="3522018"/>
            <a:ext cx="574675" cy="627063"/>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X</a:t>
            </a:r>
          </a:p>
        </p:txBody>
      </p:sp>
      <p:sp>
        <p:nvSpPr>
          <p:cNvPr id="8" name="TextBox 7"/>
          <p:cNvSpPr txBox="1"/>
          <p:nvPr/>
        </p:nvSpPr>
        <p:spPr>
          <a:xfrm>
            <a:off x="1703513" y="260649"/>
            <a:ext cx="2028825" cy="2554545"/>
          </a:xfrm>
          <a:prstGeom prst="rect">
            <a:avLst/>
          </a:prstGeom>
          <a:solidFill>
            <a:schemeClr val="accent2"/>
          </a:solidFill>
          <a:ln>
            <a:solidFill>
              <a:schemeClr val="tx2">
                <a:lumMod val="90000"/>
              </a:schemeClr>
            </a:solidFill>
          </a:ln>
        </p:spPr>
        <p:txBody>
          <a:bodyPr>
            <a:spAutoFit/>
          </a:bodyPr>
          <a:lstStyle/>
          <a:p>
            <a:pPr>
              <a:defRPr/>
            </a:pPr>
            <a:r>
              <a:rPr lang="en-GB" sz="1600" dirty="0">
                <a:solidFill>
                  <a:srgbClr val="FFFF99"/>
                </a:solidFill>
                <a:latin typeface="Arial" pitchFamily="34" charset="0"/>
              </a:rPr>
              <a:t>Example</a:t>
            </a:r>
          </a:p>
          <a:p>
            <a:pPr algn="ctr">
              <a:defRPr/>
            </a:pPr>
            <a:endParaRPr lang="en-GB" sz="800" dirty="0">
              <a:solidFill>
                <a:srgbClr val="FFFF00"/>
              </a:solidFill>
              <a:latin typeface="Arial" pitchFamily="34" charset="0"/>
            </a:endParaRPr>
          </a:p>
          <a:p>
            <a:pPr algn="ctr">
              <a:defRPr/>
            </a:pPr>
            <a:r>
              <a:rPr lang="en-GB" sz="1600" dirty="0">
                <a:latin typeface="Arial" pitchFamily="34" charset="0"/>
              </a:rPr>
              <a:t>Height = 1.73 m</a:t>
            </a:r>
          </a:p>
          <a:p>
            <a:pPr algn="ctr">
              <a:defRPr/>
            </a:pPr>
            <a:r>
              <a:rPr lang="en-GB" sz="1600" dirty="0">
                <a:latin typeface="Arial" pitchFamily="34" charset="0"/>
              </a:rPr>
              <a:t>Mass = 75 kg</a:t>
            </a:r>
          </a:p>
          <a:p>
            <a:pPr algn="ctr">
              <a:defRPr/>
            </a:pPr>
            <a:endParaRPr lang="en-GB" sz="800" dirty="0">
              <a:latin typeface="Arial" pitchFamily="34" charset="0"/>
            </a:endParaRPr>
          </a:p>
          <a:p>
            <a:pPr algn="ctr">
              <a:defRPr/>
            </a:pPr>
            <a:r>
              <a:rPr lang="en-GB" sz="1600" dirty="0">
                <a:latin typeface="Arial" pitchFamily="34" charset="0"/>
              </a:rPr>
              <a:t>BMI = 75 / 1.73</a:t>
            </a:r>
            <a:r>
              <a:rPr lang="en-GB" sz="1600" baseline="30000" dirty="0">
                <a:latin typeface="Arial" pitchFamily="34" charset="0"/>
              </a:rPr>
              <a:t>2 </a:t>
            </a:r>
          </a:p>
          <a:p>
            <a:pPr algn="ctr">
              <a:defRPr/>
            </a:pPr>
            <a:endParaRPr lang="en-GB" sz="800" dirty="0">
              <a:latin typeface="Arial" pitchFamily="34" charset="0"/>
            </a:endParaRPr>
          </a:p>
          <a:p>
            <a:pPr algn="ctr">
              <a:defRPr/>
            </a:pPr>
            <a:r>
              <a:rPr lang="en-GB" sz="1600" dirty="0">
                <a:latin typeface="Arial" pitchFamily="34" charset="0"/>
              </a:rPr>
              <a:t>75 / 2.9929 = 25</a:t>
            </a:r>
          </a:p>
          <a:p>
            <a:pPr algn="ctr">
              <a:defRPr/>
            </a:pPr>
            <a:endParaRPr lang="en-GB" sz="800" dirty="0">
              <a:latin typeface="Arial" pitchFamily="34" charset="0"/>
            </a:endParaRPr>
          </a:p>
          <a:p>
            <a:pPr algn="ctr">
              <a:defRPr/>
            </a:pPr>
            <a:r>
              <a:rPr lang="en-GB" sz="1600" dirty="0">
                <a:latin typeface="Arial" pitchFamily="34" charset="0"/>
              </a:rPr>
              <a:t>BMI = 25</a:t>
            </a:r>
          </a:p>
          <a:p>
            <a:pPr algn="ctr">
              <a:defRPr/>
            </a:pPr>
            <a:endParaRPr lang="en-GB" sz="1600" dirty="0">
              <a:latin typeface="Arial" pitchFamily="34" charset="0"/>
            </a:endParaRPr>
          </a:p>
          <a:p>
            <a:pPr algn="ctr">
              <a:defRPr/>
            </a:pPr>
            <a:r>
              <a:rPr lang="en-GB" sz="1600" dirty="0">
                <a:solidFill>
                  <a:srgbClr val="FFFF00"/>
                </a:solidFill>
                <a:latin typeface="Arial" pitchFamily="34" charset="0"/>
              </a:rPr>
              <a:t>Acceptable</a:t>
            </a:r>
            <a:r>
              <a:rPr lang="en-GB" sz="1600" dirty="0">
                <a:latin typeface="Arial" pitchFamily="34" charset="0"/>
              </a:rPr>
              <a:t> </a:t>
            </a:r>
            <a:endParaRPr lang="en-GB" sz="1600" baseline="30000" dirty="0">
              <a:latin typeface="Arial" pitchFamily="34" charset="0"/>
            </a:endParaRPr>
          </a:p>
        </p:txBody>
      </p:sp>
      <p:cxnSp>
        <p:nvCxnSpPr>
          <p:cNvPr id="10" name="Straight Arrow Connector 9"/>
          <p:cNvCxnSpPr/>
          <p:nvPr/>
        </p:nvCxnSpPr>
        <p:spPr>
          <a:xfrm>
            <a:off x="3575720" y="2636913"/>
            <a:ext cx="4249068" cy="115245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31951" y="3257154"/>
            <a:ext cx="2159794" cy="1323975"/>
          </a:xfrm>
          <a:prstGeom prst="rect">
            <a:avLst/>
          </a:prstGeom>
          <a:solidFill>
            <a:schemeClr val="bg2">
              <a:lumMod val="75000"/>
              <a:lumOff val="25000"/>
            </a:schemeClr>
          </a:solidFill>
          <a:ln>
            <a:solidFill>
              <a:schemeClr val="tx2">
                <a:lumMod val="20000"/>
                <a:lumOff val="80000"/>
              </a:schemeClr>
            </a:solidFill>
          </a:ln>
        </p:spPr>
        <p:txBody>
          <a:bodyPr wrap="square">
            <a:spAutoFit/>
          </a:bodyPr>
          <a:lstStyle/>
          <a:p>
            <a:pPr algn="ctr">
              <a:defRPr/>
            </a:pPr>
            <a:r>
              <a:rPr lang="en-GB" sz="1600" dirty="0">
                <a:latin typeface="Arial" pitchFamily="34" charset="0"/>
              </a:rPr>
              <a:t>A body weight, 20% in excess of the recommended weight for a particular age is considered obese</a:t>
            </a:r>
          </a:p>
        </p:txBody>
      </p:sp>
    </p:spTree>
    <p:extLst>
      <p:ext uri="{BB962C8B-B14F-4D97-AF65-F5344CB8AC3E}">
        <p14:creationId xmlns:p14="http://schemas.microsoft.com/office/powerpoint/2010/main" val="165641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7D8B6172-2A0C-4848-9559-247242154381}" type="slidenum">
              <a:rPr lang="en-GB" smtClean="0"/>
              <a:pPr/>
              <a:t>12</a:t>
            </a:fld>
            <a:endParaRPr lang="en-GB" smtClean="0"/>
          </a:p>
        </p:txBody>
      </p:sp>
      <p:sp>
        <p:nvSpPr>
          <p:cNvPr id="5" name="TextBox 4"/>
          <p:cNvSpPr txBox="1"/>
          <p:nvPr/>
        </p:nvSpPr>
        <p:spPr>
          <a:xfrm>
            <a:off x="1631505" y="116632"/>
            <a:ext cx="3737113" cy="338554"/>
          </a:xfrm>
          <a:prstGeom prst="rect">
            <a:avLst/>
          </a:prstGeom>
          <a:noFill/>
          <a:ln>
            <a:solidFill>
              <a:schemeClr val="tx2">
                <a:lumMod val="20000"/>
                <a:lumOff val="80000"/>
              </a:schemeClr>
            </a:solidFill>
          </a:ln>
        </p:spPr>
        <p:txBody>
          <a:bodyPr wrap="none" rtlCol="0">
            <a:spAutoFit/>
          </a:bodyPr>
          <a:lstStyle/>
          <a:p>
            <a:r>
              <a:rPr lang="en-GB" sz="1600" dirty="0">
                <a:solidFill>
                  <a:srgbClr val="FFFF00"/>
                </a:solidFill>
              </a:rPr>
              <a:t>BMI </a:t>
            </a:r>
            <a:r>
              <a:rPr lang="en-GB" sz="1600" i="1" dirty="0">
                <a:solidFill>
                  <a:srgbClr val="FFFF00"/>
                </a:solidFill>
              </a:rPr>
              <a:t>vs</a:t>
            </a:r>
            <a:r>
              <a:rPr lang="en-GB" sz="1600" dirty="0">
                <a:solidFill>
                  <a:srgbClr val="FFFF00"/>
                </a:solidFill>
              </a:rPr>
              <a:t>. Body-fat percentage measurement</a:t>
            </a:r>
          </a:p>
        </p:txBody>
      </p:sp>
      <p:sp>
        <p:nvSpPr>
          <p:cNvPr id="6" name="Rectangle 5"/>
          <p:cNvSpPr/>
          <p:nvPr/>
        </p:nvSpPr>
        <p:spPr>
          <a:xfrm>
            <a:off x="1524000" y="548681"/>
            <a:ext cx="9144000" cy="584775"/>
          </a:xfrm>
          <a:prstGeom prst="rect">
            <a:avLst/>
          </a:prstGeom>
        </p:spPr>
        <p:txBody>
          <a:bodyPr wrap="square">
            <a:spAutoFit/>
          </a:bodyPr>
          <a:lstStyle/>
          <a:p>
            <a:r>
              <a:rPr lang="en-GB" sz="1600" dirty="0"/>
              <a:t>In September 2000, the </a:t>
            </a:r>
            <a:r>
              <a:rPr lang="en-GB" sz="1600" i="1" dirty="0"/>
              <a:t>American Journal of Clinical Nutrition</a:t>
            </a:r>
            <a:r>
              <a:rPr lang="en-GB" sz="1600" dirty="0"/>
              <a:t> published a study showing that body-fat percentage may be a better measure of a persons risk of weight-related diseases than BMI.</a:t>
            </a:r>
          </a:p>
        </p:txBody>
      </p:sp>
      <p:sp>
        <p:nvSpPr>
          <p:cNvPr id="7" name="Rectangle 6"/>
          <p:cNvSpPr/>
          <p:nvPr/>
        </p:nvSpPr>
        <p:spPr>
          <a:xfrm>
            <a:off x="4404488" y="1628801"/>
            <a:ext cx="6084000" cy="16927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dirty="0">
                <a:latin typeface="Arial" pitchFamily="34" charset="0"/>
                <a:cs typeface="Arial" pitchFamily="34" charset="0"/>
              </a:rPr>
              <a:t>"Many studies have related BMI to disease risk,“  "What we did was correlate body-fat percentage to BMI, allowing us to take the first big step toward linking body-fat percentage to disease risk. </a:t>
            </a:r>
          </a:p>
          <a:p>
            <a:endParaRPr lang="en-GB" sz="800" dirty="0">
              <a:latin typeface="Arial" pitchFamily="34" charset="0"/>
              <a:cs typeface="Arial" pitchFamily="34" charset="0"/>
            </a:endParaRPr>
          </a:p>
          <a:p>
            <a:r>
              <a:rPr lang="en-GB" sz="1600" dirty="0">
                <a:latin typeface="Arial" pitchFamily="34" charset="0"/>
                <a:cs typeface="Arial" pitchFamily="34" charset="0"/>
              </a:rPr>
              <a:t>BMI is a broad, general measure of risk. Body-fat assessment is much more specific to the actual fat content and thus provides a more accurate picture.”</a:t>
            </a:r>
          </a:p>
        </p:txBody>
      </p:sp>
      <p:sp>
        <p:nvSpPr>
          <p:cNvPr id="9" name="Rectangle 8"/>
          <p:cNvSpPr/>
          <p:nvPr/>
        </p:nvSpPr>
        <p:spPr>
          <a:xfrm>
            <a:off x="6528048" y="4293096"/>
            <a:ext cx="385200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dirty="0"/>
              <a:t>"In terms of ease-of-use and usefulness, the BMI can't be beat,“ </a:t>
            </a:r>
          </a:p>
          <a:p>
            <a:endParaRPr lang="en-GB" sz="800" dirty="0"/>
          </a:p>
          <a:p>
            <a:r>
              <a:rPr lang="en-GB" sz="1600" dirty="0"/>
              <a:t>"But if a home, fat-measurement device helps someone stay focused on their diet and exercise level and motivated to stay healthy, then the device has a place in weight management."</a:t>
            </a:r>
          </a:p>
        </p:txBody>
      </p:sp>
      <p:pic>
        <p:nvPicPr>
          <p:cNvPr id="41985" name="Picture 1"/>
          <p:cNvPicPr>
            <a:picLocks noChangeAspect="1" noChangeArrowheads="1"/>
          </p:cNvPicPr>
          <p:nvPr/>
        </p:nvPicPr>
        <p:blipFill>
          <a:blip r:embed="rId2" cstate="print"/>
          <a:srcRect l="4083" t="51298" r="37747" b="10194"/>
          <a:stretch>
            <a:fillRect/>
          </a:stretch>
        </p:blipFill>
        <p:spPr bwMode="auto">
          <a:xfrm>
            <a:off x="1631504" y="3573016"/>
            <a:ext cx="4752529" cy="3212976"/>
          </a:xfrm>
          <a:prstGeom prst="rect">
            <a:avLst/>
          </a:prstGeom>
          <a:noFill/>
          <a:ln w="9525">
            <a:noFill/>
            <a:miter lim="800000"/>
            <a:headEnd/>
            <a:tailEnd/>
          </a:ln>
        </p:spPr>
      </p:pic>
      <p:pic>
        <p:nvPicPr>
          <p:cNvPr id="41987" name="Picture 3" descr="https://encrypted-tbn1.gstatic.com/images?q=tbn:ANd9GcR12kAGvIlqqCVUE215AVUnBUvDY9HhG8-H9Xl4XCvbpyZSYedB0A"/>
          <p:cNvPicPr>
            <a:picLocks noChangeAspect="1" noChangeArrowheads="1"/>
          </p:cNvPicPr>
          <p:nvPr/>
        </p:nvPicPr>
        <p:blipFill>
          <a:blip r:embed="rId3" cstate="print"/>
          <a:srcRect/>
          <a:stretch>
            <a:fillRect/>
          </a:stretch>
        </p:blipFill>
        <p:spPr bwMode="auto">
          <a:xfrm>
            <a:off x="2063552" y="1196752"/>
            <a:ext cx="1980220" cy="2376264"/>
          </a:xfrm>
          <a:prstGeom prst="rect">
            <a:avLst/>
          </a:prstGeom>
          <a:noFill/>
        </p:spPr>
      </p:pic>
    </p:spTree>
    <p:extLst>
      <p:ext uri="{BB962C8B-B14F-4D97-AF65-F5344CB8AC3E}">
        <p14:creationId xmlns:p14="http://schemas.microsoft.com/office/powerpoint/2010/main" val="233240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p:spPr>
        <p:txBody>
          <a:bodyPr/>
          <a:lstStyle/>
          <a:p>
            <a:fld id="{4AE0506B-3FD7-48A4-9FD7-17CA28A439FE}" type="slidenum">
              <a:rPr lang="en-GB" smtClean="0"/>
              <a:pPr/>
              <a:t>13</a:t>
            </a:fld>
            <a:endParaRPr lang="en-GB" smtClean="0"/>
          </a:p>
        </p:txBody>
      </p:sp>
      <p:sp>
        <p:nvSpPr>
          <p:cNvPr id="3" name="TextBox 2"/>
          <p:cNvSpPr txBox="1"/>
          <p:nvPr/>
        </p:nvSpPr>
        <p:spPr>
          <a:xfrm>
            <a:off x="1774378" y="115889"/>
            <a:ext cx="4465638" cy="339725"/>
          </a:xfrm>
          <a:prstGeom prst="rect">
            <a:avLst/>
          </a:prstGeom>
          <a:noFill/>
          <a:ln>
            <a:solidFill>
              <a:schemeClr val="tx2">
                <a:lumMod val="20000"/>
                <a:lumOff val="80000"/>
              </a:schemeClr>
            </a:solidFill>
          </a:ln>
        </p:spPr>
        <p:txBody>
          <a:bodyPr wrap="none">
            <a:spAutoFit/>
          </a:bodyPr>
          <a:lstStyle/>
          <a:p>
            <a:pPr>
              <a:defRPr/>
            </a:pPr>
            <a:r>
              <a:rPr lang="en-GB" sz="1600" dirty="0">
                <a:solidFill>
                  <a:srgbClr val="FFFF00"/>
                </a:solidFill>
                <a:latin typeface="Arial" pitchFamily="34" charset="0"/>
              </a:rPr>
              <a:t>Obesity – a risk factor in a number of  diseases</a:t>
            </a:r>
          </a:p>
        </p:txBody>
      </p:sp>
      <p:sp>
        <p:nvSpPr>
          <p:cNvPr id="4" name="TextBox 3"/>
          <p:cNvSpPr txBox="1"/>
          <p:nvPr/>
        </p:nvSpPr>
        <p:spPr>
          <a:xfrm>
            <a:off x="1775396" y="620714"/>
            <a:ext cx="8676000" cy="6001643"/>
          </a:xfrm>
          <a:prstGeom prst="rect">
            <a:avLst/>
          </a:prstGeom>
          <a:solidFill>
            <a:schemeClr val="tx2">
              <a:lumMod val="50000"/>
            </a:schemeClr>
          </a:solidFill>
          <a:ln>
            <a:solidFill>
              <a:schemeClr val="tx2">
                <a:lumMod val="20000"/>
                <a:lumOff val="80000"/>
              </a:schemeClr>
            </a:solidFill>
          </a:ln>
        </p:spPr>
        <p:txBody>
          <a:bodyPr wrap="square">
            <a:spAutoFit/>
          </a:bodyPr>
          <a:lstStyle/>
          <a:p>
            <a:pPr>
              <a:defRPr/>
            </a:pPr>
            <a:r>
              <a:rPr lang="en-GB" sz="1600" dirty="0">
                <a:solidFill>
                  <a:srgbClr val="FFFF00"/>
                </a:solidFill>
                <a:latin typeface="Arial" pitchFamily="34" charset="0"/>
              </a:rPr>
              <a:t>Coronary heart  disease</a:t>
            </a:r>
            <a:r>
              <a:rPr lang="en-GB" sz="1600" dirty="0">
                <a:latin typeface="Arial" pitchFamily="34" charset="0"/>
              </a:rPr>
              <a:t> - a diet rich in saturated (animal) fats, leads to a high concentration of </a:t>
            </a:r>
            <a:r>
              <a:rPr lang="en-GB" sz="1600" dirty="0">
                <a:solidFill>
                  <a:srgbClr val="FFFF00"/>
                </a:solidFill>
                <a:latin typeface="Arial" pitchFamily="34" charset="0"/>
              </a:rPr>
              <a:t>blood cholesterol.  </a:t>
            </a:r>
          </a:p>
          <a:p>
            <a:pPr>
              <a:defRPr/>
            </a:pPr>
            <a:endParaRPr lang="en-GB" sz="1600" dirty="0">
              <a:solidFill>
                <a:srgbClr val="FFFF00"/>
              </a:solidFill>
              <a:latin typeface="Arial" pitchFamily="34" charset="0"/>
            </a:endParaRPr>
          </a:p>
          <a:p>
            <a:pPr>
              <a:defRPr/>
            </a:pPr>
            <a:r>
              <a:rPr lang="en-GB" sz="1600" dirty="0">
                <a:solidFill>
                  <a:srgbClr val="FFFF00"/>
                </a:solidFill>
                <a:latin typeface="Arial" pitchFamily="34" charset="0"/>
              </a:rPr>
              <a:t>A high blood concentration of cholesterol and a high blood pressure (hypertension) increases the risk of developing coronary heart disease – e.g. </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	Atherosclerosis – build up of fatty material (plaques) in coronary arteries</a:t>
            </a:r>
          </a:p>
          <a:p>
            <a:pPr>
              <a:defRPr/>
            </a:pPr>
            <a:r>
              <a:rPr lang="en-GB" sz="1600" dirty="0">
                <a:solidFill>
                  <a:srgbClr val="FFFF00"/>
                </a:solidFill>
                <a:latin typeface="Arial" pitchFamily="34" charset="0"/>
              </a:rPr>
              <a:t>	Coronary thrombosis – blood clotting in coronary arteries</a:t>
            </a:r>
          </a:p>
          <a:p>
            <a:pPr>
              <a:defRPr/>
            </a:pPr>
            <a:r>
              <a:rPr lang="en-GB" sz="1600" dirty="0">
                <a:solidFill>
                  <a:srgbClr val="FFFF00"/>
                </a:solidFill>
                <a:latin typeface="Arial" pitchFamily="34" charset="0"/>
              </a:rPr>
              <a:t>	Heart attack</a:t>
            </a:r>
          </a:p>
          <a:p>
            <a:pPr>
              <a:defRPr/>
            </a:pPr>
            <a:r>
              <a:rPr lang="en-GB" sz="1600" dirty="0">
                <a:solidFill>
                  <a:srgbClr val="FFFF00"/>
                </a:solidFill>
                <a:latin typeface="Arial" pitchFamily="34" charset="0"/>
              </a:rPr>
              <a:t>	Stroke  - loss of brain function due to insufficient supply of blood (oxygen and 	nutrients) due to a blood clot</a:t>
            </a:r>
          </a:p>
          <a:p>
            <a:pPr lvl="1">
              <a:defRPr/>
            </a:pPr>
            <a:r>
              <a:rPr lang="en-GB" sz="1600" dirty="0">
                <a:solidFill>
                  <a:srgbClr val="FFFF00"/>
                </a:solidFill>
                <a:latin typeface="Arial" pitchFamily="34" charset="0"/>
              </a:rPr>
              <a:t>	Myocardial infarction</a:t>
            </a:r>
          </a:p>
          <a:p>
            <a:pPr lvl="1">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Diabetes (type 2) – obese people cannot control their blood glucose , principally due to insensitive insulin receptors</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Cancers – colon, rectal, cervical, prostate, uterine, breast</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Osteoarthritis (inflammation of the joints) – due to increased strain on the skeleton and joints</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Thrombosis – blood clotting  in blood vessels of the pulmonary and systemic circulation</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Hernias, varicose veins and gallstones</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Organ strain – due to organs (e.g. heart, kidneys) being surrounded by excess fat – causes physical strain</a:t>
            </a:r>
          </a:p>
          <a:p>
            <a:pPr>
              <a:defRPr/>
            </a:pPr>
            <a:endParaRPr lang="en-GB" sz="800" dirty="0">
              <a:solidFill>
                <a:srgbClr val="FFFF00"/>
              </a:solidFill>
              <a:latin typeface="Arial" pitchFamily="34" charset="0"/>
            </a:endParaRPr>
          </a:p>
          <a:p>
            <a:pPr>
              <a:defRPr/>
            </a:pPr>
            <a:r>
              <a:rPr lang="en-GB" sz="1600" dirty="0">
                <a:solidFill>
                  <a:srgbClr val="FFFF00"/>
                </a:solidFill>
                <a:latin typeface="Arial" pitchFamily="34" charset="0"/>
              </a:rPr>
              <a:t>Surgery – operations carry an increased risk of complications in obese people</a:t>
            </a:r>
          </a:p>
        </p:txBody>
      </p:sp>
    </p:spTree>
    <p:extLst>
      <p:ext uri="{BB962C8B-B14F-4D97-AF65-F5344CB8AC3E}">
        <p14:creationId xmlns:p14="http://schemas.microsoft.com/office/powerpoint/2010/main" val="2846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14</a:t>
            </a:fld>
            <a:endParaRPr lang="en-GB"/>
          </a:p>
        </p:txBody>
      </p:sp>
      <p:sp>
        <p:nvSpPr>
          <p:cNvPr id="3" name="TextBox 2"/>
          <p:cNvSpPr txBox="1"/>
          <p:nvPr/>
        </p:nvSpPr>
        <p:spPr>
          <a:xfrm>
            <a:off x="235974" y="250724"/>
            <a:ext cx="11415252" cy="5078313"/>
          </a:xfrm>
          <a:prstGeom prst="rect">
            <a:avLst/>
          </a:prstGeom>
          <a:noFill/>
        </p:spPr>
        <p:txBody>
          <a:bodyPr wrap="square" rtlCol="0">
            <a:spAutoFit/>
          </a:bodyPr>
          <a:lstStyle/>
          <a:p>
            <a:r>
              <a:rPr lang="en-GB" sz="3600" dirty="0"/>
              <a:t>Task 5: </a:t>
            </a:r>
          </a:p>
          <a:p>
            <a:r>
              <a:rPr lang="en-GB" sz="3600" dirty="0"/>
              <a:t>Read the growing problem on page 153.</a:t>
            </a:r>
          </a:p>
          <a:p>
            <a:r>
              <a:rPr lang="en-GB" sz="3600" dirty="0"/>
              <a:t>What could this problem lead to in the long term? (Think socially, economically and ethically.)</a:t>
            </a:r>
          </a:p>
          <a:p>
            <a:endParaRPr lang="en-GB" sz="3600" dirty="0"/>
          </a:p>
          <a:p>
            <a:r>
              <a:rPr lang="en-GB" sz="3600" dirty="0"/>
              <a:t>In their shoes:</a:t>
            </a:r>
          </a:p>
          <a:p>
            <a:endParaRPr lang="en-GB" sz="3600" dirty="0"/>
          </a:p>
          <a:p>
            <a:r>
              <a:rPr lang="en-GB" sz="3600" dirty="0"/>
              <a:t>Imagine your were the MP for Health in the UK. What can be done/ implemented to reduce this growing problem? </a:t>
            </a:r>
          </a:p>
        </p:txBody>
      </p:sp>
    </p:spTree>
    <p:extLst>
      <p:ext uri="{BB962C8B-B14F-4D97-AF65-F5344CB8AC3E}">
        <p14:creationId xmlns:p14="http://schemas.microsoft.com/office/powerpoint/2010/main" val="206847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p:spPr>
        <p:txBody>
          <a:bodyPr/>
          <a:lstStyle/>
          <a:p>
            <a:fld id="{33561A50-D39F-4B11-AC8A-6A918A8A1F26}" type="slidenum">
              <a:rPr lang="en-GB" smtClean="0"/>
              <a:pPr/>
              <a:t>15</a:t>
            </a:fld>
            <a:endParaRPr lang="en-GB" smtClean="0"/>
          </a:p>
        </p:txBody>
      </p:sp>
      <p:pic>
        <p:nvPicPr>
          <p:cNvPr id="12291" name="Picture 2" descr="http://blogs.whartonmedicalclinic.com/wp-content/uploads/2009/04/apple-and-pear.bmp"/>
          <p:cNvPicPr>
            <a:picLocks noChangeAspect="1" noChangeArrowheads="1"/>
          </p:cNvPicPr>
          <p:nvPr/>
        </p:nvPicPr>
        <p:blipFill>
          <a:blip r:embed="rId2" r:link="rId3" cstate="print">
            <a:lum bright="-6000" contrast="18000"/>
          </a:blip>
          <a:srcRect b="10150"/>
          <a:stretch>
            <a:fillRect/>
          </a:stretch>
        </p:blipFill>
        <p:spPr bwMode="auto">
          <a:xfrm>
            <a:off x="7163828" y="245490"/>
            <a:ext cx="3324661" cy="2391422"/>
          </a:xfrm>
          <a:prstGeom prst="rect">
            <a:avLst/>
          </a:prstGeom>
          <a:noFill/>
          <a:ln w="9525">
            <a:solidFill>
              <a:srgbClr val="000000"/>
            </a:solidFill>
            <a:miter lim="800000"/>
            <a:headEnd/>
            <a:tailEnd/>
          </a:ln>
        </p:spPr>
      </p:pic>
      <p:sp>
        <p:nvSpPr>
          <p:cNvPr id="12292" name="TextBox 3"/>
          <p:cNvSpPr txBox="1">
            <a:spLocks noChangeArrowheads="1"/>
          </p:cNvSpPr>
          <p:nvPr/>
        </p:nvSpPr>
        <p:spPr bwMode="auto">
          <a:xfrm>
            <a:off x="1631504" y="44624"/>
            <a:ext cx="5544740" cy="2185214"/>
          </a:xfrm>
          <a:prstGeom prst="rect">
            <a:avLst/>
          </a:prstGeom>
          <a:noFill/>
          <a:ln w="9525">
            <a:noFill/>
            <a:miter lim="800000"/>
            <a:headEnd/>
            <a:tailEnd/>
          </a:ln>
        </p:spPr>
        <p:txBody>
          <a:bodyPr wrap="square">
            <a:spAutoFit/>
          </a:bodyPr>
          <a:lstStyle/>
          <a:p>
            <a:r>
              <a:rPr lang="en-GB" sz="1600" dirty="0"/>
              <a:t>The location of where the fat is deposited has an effect on the acquired conditions</a:t>
            </a:r>
          </a:p>
          <a:p>
            <a:endParaRPr lang="en-GB" sz="800" dirty="0"/>
          </a:p>
          <a:p>
            <a:pPr algn="ctr"/>
            <a:r>
              <a:rPr lang="en-GB" sz="1600" i="1" dirty="0">
                <a:solidFill>
                  <a:schemeClr val="accent6">
                    <a:lumMod val="20000"/>
                    <a:lumOff val="80000"/>
                  </a:schemeClr>
                </a:solidFill>
              </a:rPr>
              <a:t>“few moments on the lips, forever on the hips”</a:t>
            </a:r>
          </a:p>
          <a:p>
            <a:endParaRPr lang="en-GB" sz="800" dirty="0"/>
          </a:p>
          <a:p>
            <a:pPr lvl="1"/>
            <a:r>
              <a:rPr lang="en-GB" sz="1600" dirty="0">
                <a:solidFill>
                  <a:srgbClr val="FFFF00"/>
                </a:solidFill>
              </a:rPr>
              <a:t>Apple shaped</a:t>
            </a:r>
            <a:r>
              <a:rPr lang="en-GB" sz="1600" dirty="0"/>
              <a:t> – fat around the middle</a:t>
            </a:r>
          </a:p>
          <a:p>
            <a:pPr lvl="1"/>
            <a:r>
              <a:rPr lang="en-GB" sz="1600" dirty="0"/>
              <a:t>Higher risk of obesity-related conditions</a:t>
            </a:r>
          </a:p>
          <a:p>
            <a:pPr lvl="1"/>
            <a:endParaRPr lang="en-GB" sz="800" dirty="0"/>
          </a:p>
          <a:p>
            <a:pPr lvl="1"/>
            <a:r>
              <a:rPr lang="en-GB" sz="1600" dirty="0">
                <a:solidFill>
                  <a:srgbClr val="FFFF00"/>
                </a:solidFill>
              </a:rPr>
              <a:t>Pear shaped</a:t>
            </a:r>
            <a:r>
              <a:rPr lang="en-GB" sz="1600" dirty="0">
                <a:solidFill>
                  <a:srgbClr val="FFC000"/>
                </a:solidFill>
              </a:rPr>
              <a:t> </a:t>
            </a:r>
            <a:r>
              <a:rPr lang="en-GB" sz="1600" dirty="0"/>
              <a:t>– fat around hips and thighs</a:t>
            </a:r>
          </a:p>
          <a:p>
            <a:pPr lvl="1"/>
            <a:r>
              <a:rPr lang="en-GB" sz="1600" dirty="0"/>
              <a:t>Lower risk of obesity-related diseases</a:t>
            </a:r>
          </a:p>
        </p:txBody>
      </p:sp>
      <p:sp>
        <p:nvSpPr>
          <p:cNvPr id="5" name="TextBox 4"/>
          <p:cNvSpPr txBox="1"/>
          <p:nvPr/>
        </p:nvSpPr>
        <p:spPr>
          <a:xfrm>
            <a:off x="5088488" y="2961304"/>
            <a:ext cx="5400000" cy="3204000"/>
          </a:xfrm>
          <a:prstGeom prst="rect">
            <a:avLst/>
          </a:prstGeom>
          <a:solidFill>
            <a:schemeClr val="accent1">
              <a:lumMod val="25000"/>
            </a:schemeClr>
          </a:solidFill>
          <a:ln>
            <a:solidFill>
              <a:schemeClr val="tx2">
                <a:lumMod val="20000"/>
                <a:lumOff val="80000"/>
              </a:schemeClr>
            </a:solidFill>
          </a:ln>
        </p:spPr>
        <p:txBody>
          <a:bodyPr wrap="square">
            <a:spAutoFit/>
          </a:bodyPr>
          <a:lstStyle/>
          <a:p>
            <a:pPr>
              <a:defRPr/>
            </a:pPr>
            <a:r>
              <a:rPr lang="en-GB" sz="1600" dirty="0">
                <a:latin typeface="Arial" pitchFamily="34" charset="0"/>
              </a:rPr>
              <a:t>Preventive measures</a:t>
            </a:r>
          </a:p>
          <a:p>
            <a:pPr>
              <a:defRPr/>
            </a:pPr>
            <a:endParaRPr lang="en-GB" sz="800" dirty="0">
              <a:latin typeface="Arial" pitchFamily="34" charset="0"/>
            </a:endParaRPr>
          </a:p>
          <a:p>
            <a:pPr indent="457200">
              <a:buFont typeface="Wingdings" pitchFamily="2" charset="2"/>
              <a:buChar char="§"/>
              <a:defRPr/>
            </a:pPr>
            <a:r>
              <a:rPr lang="en-GB" sz="1600" dirty="0">
                <a:latin typeface="Arial" pitchFamily="34" charset="0"/>
              </a:rPr>
              <a:t>Incentives (inducements) to lose weight – e.g. </a:t>
            </a:r>
          </a:p>
          <a:p>
            <a:pPr indent="457200">
              <a:defRPr/>
            </a:pPr>
            <a:r>
              <a:rPr lang="en-GB" sz="1600" dirty="0">
                <a:latin typeface="Arial" pitchFamily="34" charset="0"/>
              </a:rPr>
              <a:t>prizes, competitions</a:t>
            </a:r>
          </a:p>
          <a:p>
            <a:pPr indent="457200">
              <a:buFont typeface="Wingdings" pitchFamily="2" charset="2"/>
              <a:buChar char="§"/>
              <a:defRPr/>
            </a:pPr>
            <a:r>
              <a:rPr lang="en-GB" sz="1600" dirty="0">
                <a:latin typeface="Arial" pitchFamily="34" charset="0"/>
              </a:rPr>
              <a:t>Clubs /local meetings / help lines</a:t>
            </a:r>
          </a:p>
          <a:p>
            <a:pPr indent="457200">
              <a:buFont typeface="Wingdings" pitchFamily="2" charset="2"/>
              <a:buChar char="§"/>
              <a:defRPr/>
            </a:pPr>
            <a:r>
              <a:rPr lang="en-GB" sz="1600" dirty="0">
                <a:latin typeface="Arial" pitchFamily="34" charset="0"/>
              </a:rPr>
              <a:t>Target setting for weight reduction / target groups of </a:t>
            </a:r>
          </a:p>
          <a:p>
            <a:pPr indent="457200">
              <a:defRPr/>
            </a:pPr>
            <a:r>
              <a:rPr lang="en-GB" sz="1600" dirty="0">
                <a:latin typeface="Arial" pitchFamily="34" charset="0"/>
              </a:rPr>
              <a:t>people</a:t>
            </a:r>
          </a:p>
          <a:p>
            <a:pPr indent="457200">
              <a:buFont typeface="Wingdings" pitchFamily="2" charset="2"/>
              <a:buChar char="§"/>
              <a:defRPr/>
            </a:pPr>
            <a:r>
              <a:rPr lang="en-GB" sz="1600" dirty="0">
                <a:latin typeface="Arial" pitchFamily="34" charset="0"/>
              </a:rPr>
              <a:t>Change diet (reducing energy foods and fats)</a:t>
            </a:r>
          </a:p>
          <a:p>
            <a:pPr indent="457200">
              <a:buFont typeface="Wingdings" pitchFamily="2" charset="2"/>
              <a:buChar char="§"/>
              <a:defRPr/>
            </a:pPr>
            <a:r>
              <a:rPr lang="en-GB" sz="1600" dirty="0">
                <a:latin typeface="Arial" pitchFamily="34" charset="0"/>
              </a:rPr>
              <a:t>Reduced alcohol intake</a:t>
            </a:r>
          </a:p>
          <a:p>
            <a:pPr indent="457200">
              <a:buFont typeface="Wingdings" pitchFamily="2" charset="2"/>
              <a:buChar char="§"/>
              <a:defRPr/>
            </a:pPr>
            <a:r>
              <a:rPr lang="en-GB" sz="1600" dirty="0">
                <a:latin typeface="Arial" pitchFamily="34" charset="0"/>
              </a:rPr>
              <a:t>Encourage exercise</a:t>
            </a:r>
          </a:p>
          <a:p>
            <a:pPr indent="457200">
              <a:buFont typeface="Wingdings" pitchFamily="2" charset="2"/>
              <a:buChar char="§"/>
              <a:defRPr/>
            </a:pPr>
            <a:r>
              <a:rPr lang="en-GB" sz="1600" dirty="0">
                <a:latin typeface="Arial" pitchFamily="34" charset="0"/>
              </a:rPr>
              <a:t>Advertising / education</a:t>
            </a:r>
          </a:p>
          <a:p>
            <a:pPr indent="457200">
              <a:buFont typeface="Wingdings" pitchFamily="2" charset="2"/>
              <a:buChar char="§"/>
              <a:defRPr/>
            </a:pPr>
            <a:r>
              <a:rPr lang="en-GB" sz="1600" dirty="0">
                <a:latin typeface="Arial" pitchFamily="34" charset="0"/>
              </a:rPr>
              <a:t>Early education to encourage healthy eating </a:t>
            </a:r>
          </a:p>
          <a:p>
            <a:pPr indent="457200">
              <a:defRPr/>
            </a:pPr>
            <a:r>
              <a:rPr lang="en-GB" sz="1600" dirty="0">
                <a:latin typeface="Arial" pitchFamily="34" charset="0"/>
              </a:rPr>
              <a:t>habits and exercise</a:t>
            </a:r>
          </a:p>
        </p:txBody>
      </p:sp>
      <p:pic>
        <p:nvPicPr>
          <p:cNvPr id="38913" name="Picture 1"/>
          <p:cNvPicPr>
            <a:picLocks noChangeAspect="1" noChangeArrowheads="1"/>
          </p:cNvPicPr>
          <p:nvPr/>
        </p:nvPicPr>
        <p:blipFill>
          <a:blip r:embed="rId4" cstate="print"/>
          <a:srcRect l="6718" t="32768" r="46675" b="35872"/>
          <a:stretch>
            <a:fillRect/>
          </a:stretch>
        </p:blipFill>
        <p:spPr bwMode="auto">
          <a:xfrm>
            <a:off x="1814136" y="2492896"/>
            <a:ext cx="3057729" cy="2016224"/>
          </a:xfrm>
          <a:prstGeom prst="rect">
            <a:avLst/>
          </a:prstGeom>
          <a:noFill/>
          <a:ln w="9525">
            <a:noFill/>
            <a:miter lim="800000"/>
            <a:headEnd/>
            <a:tailEnd/>
          </a:ln>
        </p:spPr>
      </p:pic>
      <p:pic>
        <p:nvPicPr>
          <p:cNvPr id="8" name="Picture 2" descr="http://www.joe-ks.com/archives_apr2006/EvolutionOfMan.jpg"/>
          <p:cNvPicPr>
            <a:picLocks noChangeAspect="1" noChangeArrowheads="1"/>
          </p:cNvPicPr>
          <p:nvPr/>
        </p:nvPicPr>
        <p:blipFill>
          <a:blip r:embed="rId5" r:link="rId6" cstate="print">
            <a:lum bright="18000"/>
          </a:blip>
          <a:srcRect l="3107" t="10958" b="12158"/>
          <a:stretch>
            <a:fillRect/>
          </a:stretch>
        </p:blipFill>
        <p:spPr bwMode="auto">
          <a:xfrm>
            <a:off x="1847528" y="4869160"/>
            <a:ext cx="3009934" cy="1368152"/>
          </a:xfrm>
          <a:prstGeom prst="rect">
            <a:avLst/>
          </a:prstGeom>
          <a:noFill/>
          <a:ln w="9525">
            <a:noFill/>
            <a:miter lim="800000"/>
            <a:headEnd/>
            <a:tailEnd/>
          </a:ln>
        </p:spPr>
      </p:pic>
    </p:spTree>
    <p:extLst>
      <p:ext uri="{BB962C8B-B14F-4D97-AF65-F5344CB8AC3E}">
        <p14:creationId xmlns:p14="http://schemas.microsoft.com/office/powerpoint/2010/main" val="349287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fld id="{588BC961-F699-48E3-924B-D304A8954D15}" type="slidenum">
              <a:rPr lang="en-GB" smtClean="0"/>
              <a:pPr/>
              <a:t>16</a:t>
            </a:fld>
            <a:endParaRPr lang="en-GB" smtClean="0"/>
          </a:p>
        </p:txBody>
      </p:sp>
      <p:sp>
        <p:nvSpPr>
          <p:cNvPr id="2052" name="Text Box 4"/>
          <p:cNvSpPr txBox="1">
            <a:spLocks noChangeArrowheads="1"/>
          </p:cNvSpPr>
          <p:nvPr/>
        </p:nvSpPr>
        <p:spPr bwMode="auto">
          <a:xfrm>
            <a:off x="181897" y="194389"/>
            <a:ext cx="7642295" cy="1815882"/>
          </a:xfrm>
          <a:prstGeom prst="rect">
            <a:avLst/>
          </a:prstGeom>
          <a:noFill/>
          <a:ln w="9525">
            <a:solidFill>
              <a:schemeClr val="tx2">
                <a:lumMod val="90000"/>
              </a:schemeClr>
            </a:solidFill>
            <a:miter lim="800000"/>
            <a:headEnd/>
            <a:tailEnd/>
          </a:ln>
        </p:spPr>
        <p:txBody>
          <a:bodyPr wrap="square">
            <a:spAutoFit/>
          </a:bodyPr>
          <a:lstStyle/>
          <a:p>
            <a:pPr>
              <a:defRPr/>
            </a:pPr>
            <a:r>
              <a:rPr lang="en-GB" sz="2800" u="sng" dirty="0" smtClean="0">
                <a:latin typeface="Arial" pitchFamily="34" charset="0"/>
              </a:rPr>
              <a:t>Monday 13</a:t>
            </a:r>
            <a:r>
              <a:rPr lang="en-GB" sz="2800" u="sng" baseline="30000" dirty="0" smtClean="0">
                <a:latin typeface="Arial" pitchFamily="34" charset="0"/>
              </a:rPr>
              <a:t>th</a:t>
            </a:r>
            <a:r>
              <a:rPr lang="en-GB" sz="2800" u="sng" dirty="0" smtClean="0">
                <a:latin typeface="Arial" pitchFamily="34" charset="0"/>
              </a:rPr>
              <a:t> </a:t>
            </a:r>
            <a:r>
              <a:rPr lang="en-GB" sz="2800" u="sng" dirty="0">
                <a:latin typeface="Arial" pitchFamily="34" charset="0"/>
              </a:rPr>
              <a:t>January 2014</a:t>
            </a:r>
          </a:p>
          <a:p>
            <a:pPr>
              <a:defRPr/>
            </a:pPr>
            <a:r>
              <a:rPr lang="en-GB" sz="2800" u="sng" dirty="0" smtClean="0">
                <a:latin typeface="Arial" pitchFamily="34" charset="0"/>
              </a:rPr>
              <a:t>2.2.2 Coronary Heart Disease </a:t>
            </a:r>
            <a:endParaRPr lang="en-GB" sz="2800" dirty="0">
              <a:latin typeface="Arial" pitchFamily="34" charset="0"/>
            </a:endParaRPr>
          </a:p>
          <a:p>
            <a:pPr>
              <a:defRPr/>
            </a:pPr>
            <a:r>
              <a:rPr lang="en-GB" sz="2800" dirty="0">
                <a:latin typeface="Arial" pitchFamily="34" charset="0"/>
              </a:rPr>
              <a:t>Do Now: </a:t>
            </a:r>
          </a:p>
          <a:p>
            <a:pPr>
              <a:defRPr/>
            </a:pPr>
            <a:r>
              <a:rPr lang="en-GB" sz="2800" dirty="0" smtClean="0">
                <a:latin typeface="Arial" pitchFamily="34" charset="0"/>
              </a:rPr>
              <a:t>Past exam question on Diet and Health. </a:t>
            </a:r>
            <a:endParaRPr lang="en-GB" sz="2800" dirty="0">
              <a:latin typeface="Arial" pitchFamily="34" charset="0"/>
            </a:endParaRPr>
          </a:p>
        </p:txBody>
      </p:sp>
      <p:pic>
        <p:nvPicPr>
          <p:cNvPr id="8" name="Picture 4" descr="http://www.the-food-pyramid.com/wp-content/uploads/2012/03/coronary-heart-disease-by-nokhoog_buchachon.jpg"/>
          <p:cNvPicPr>
            <a:picLocks noChangeAspect="1" noChangeArrowheads="1"/>
          </p:cNvPicPr>
          <p:nvPr/>
        </p:nvPicPr>
        <p:blipFill>
          <a:blip r:embed="rId2" cstate="print"/>
          <a:srcRect/>
          <a:stretch>
            <a:fillRect/>
          </a:stretch>
        </p:blipFill>
        <p:spPr bwMode="auto">
          <a:xfrm>
            <a:off x="9274908" y="4535129"/>
            <a:ext cx="2078892" cy="1656184"/>
          </a:xfrm>
          <a:prstGeom prst="rect">
            <a:avLst/>
          </a:prstGeom>
          <a:noFill/>
        </p:spPr>
      </p:pic>
      <p:pic>
        <p:nvPicPr>
          <p:cNvPr id="9" name="il_fi" descr="http://intensivecare.hsnet.nsw.gov.au/five/images/coronary_arteries.gif"/>
          <p:cNvPicPr>
            <a:picLocks noChangeAspect="1" noChangeArrowheads="1"/>
          </p:cNvPicPr>
          <p:nvPr/>
        </p:nvPicPr>
        <p:blipFill>
          <a:blip r:embed="rId3" r:link="rId4" cstate="print">
            <a:lum bright="-6000" contrast="24000"/>
          </a:blip>
          <a:srcRect/>
          <a:stretch>
            <a:fillRect/>
          </a:stretch>
        </p:blipFill>
        <p:spPr bwMode="auto">
          <a:xfrm>
            <a:off x="3598692" y="2323591"/>
            <a:ext cx="2488698" cy="2232248"/>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6635" t="4694" r="5292" b="6369"/>
          <a:stretch>
            <a:fillRect/>
          </a:stretch>
        </p:blipFill>
        <p:spPr bwMode="auto">
          <a:xfrm>
            <a:off x="8391831" y="184257"/>
            <a:ext cx="3442277" cy="3890257"/>
          </a:xfrm>
          <a:prstGeom prst="rect">
            <a:avLst/>
          </a:prstGeom>
          <a:noFill/>
          <a:ln w="9525">
            <a:noFill/>
            <a:miter lim="800000"/>
            <a:headEnd/>
            <a:tailEnd/>
          </a:ln>
        </p:spPr>
      </p:pic>
    </p:spTree>
    <p:extLst>
      <p:ext uri="{BB962C8B-B14F-4D97-AF65-F5344CB8AC3E}">
        <p14:creationId xmlns:p14="http://schemas.microsoft.com/office/powerpoint/2010/main" val="2314570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12E1173C-51B8-45E6-ACB9-A641980E754C}" type="slidenum">
              <a:rPr lang="en-GB" smtClean="0"/>
              <a:pPr/>
              <a:t>17</a:t>
            </a:fld>
            <a:endParaRPr lang="en-GB" smtClean="0"/>
          </a:p>
        </p:txBody>
      </p:sp>
      <p:sp>
        <p:nvSpPr>
          <p:cNvPr id="8195" name="Text Box 2"/>
          <p:cNvSpPr txBox="1">
            <a:spLocks noChangeArrowheads="1"/>
          </p:cNvSpPr>
          <p:nvPr/>
        </p:nvSpPr>
        <p:spPr bwMode="auto">
          <a:xfrm>
            <a:off x="1413164" y="44625"/>
            <a:ext cx="4238942" cy="338554"/>
          </a:xfrm>
          <a:prstGeom prst="rect">
            <a:avLst/>
          </a:prstGeom>
          <a:noFill/>
          <a:ln w="9525">
            <a:solidFill>
              <a:schemeClr val="tx2">
                <a:lumMod val="20000"/>
                <a:lumOff val="80000"/>
              </a:schemeClr>
            </a:solidFill>
            <a:miter lim="800000"/>
            <a:headEnd/>
            <a:tailEnd/>
          </a:ln>
        </p:spPr>
        <p:txBody>
          <a:bodyPr wrap="square">
            <a:spAutoFit/>
          </a:bodyPr>
          <a:lstStyle/>
          <a:p>
            <a:pPr>
              <a:defRPr/>
            </a:pPr>
            <a:r>
              <a:rPr lang="en-GB" sz="1600" dirty="0" smtClean="0">
                <a:latin typeface="Arial" pitchFamily="34" charset="0"/>
              </a:rPr>
              <a:t>Diet </a:t>
            </a:r>
            <a:r>
              <a:rPr lang="en-GB" sz="1600" dirty="0">
                <a:latin typeface="Arial" pitchFamily="34" charset="0"/>
              </a:rPr>
              <a:t>and Coronary Heart Disease (</a:t>
            </a:r>
            <a:r>
              <a:rPr lang="en-GB" sz="1600" dirty="0" smtClean="0">
                <a:latin typeface="Arial" pitchFamily="34" charset="0"/>
              </a:rPr>
              <a:t>CHD)</a:t>
            </a:r>
            <a:endParaRPr lang="en-GB" sz="1600" dirty="0">
              <a:solidFill>
                <a:srgbClr val="FFFF00"/>
              </a:solidFill>
              <a:latin typeface="Arial" pitchFamily="34" charset="0"/>
            </a:endParaRPr>
          </a:p>
        </p:txBody>
      </p:sp>
      <p:sp>
        <p:nvSpPr>
          <p:cNvPr id="13317" name="TextBox 5"/>
          <p:cNvSpPr txBox="1">
            <a:spLocks noChangeArrowheads="1"/>
          </p:cNvSpPr>
          <p:nvPr/>
        </p:nvSpPr>
        <p:spPr bwMode="auto">
          <a:xfrm>
            <a:off x="471948" y="476673"/>
            <a:ext cx="6164002" cy="6186309"/>
          </a:xfrm>
          <a:prstGeom prst="rect">
            <a:avLst/>
          </a:prstGeom>
          <a:solidFill>
            <a:schemeClr val="bg1"/>
          </a:solidFill>
          <a:ln w="9525">
            <a:noFill/>
            <a:miter lim="800000"/>
            <a:headEnd/>
            <a:tailEnd/>
          </a:ln>
        </p:spPr>
        <p:txBody>
          <a:bodyPr wrap="square">
            <a:spAutoFit/>
          </a:bodyPr>
          <a:lstStyle/>
          <a:p>
            <a:r>
              <a:rPr lang="en-GB" sz="3600" dirty="0"/>
              <a:t>A healthy BMI is maintained by balancing the overall energy intake with energy use – to avoid becoming underweight or overweight (obese).  </a:t>
            </a:r>
          </a:p>
          <a:p>
            <a:endParaRPr lang="en-GB" sz="3600" dirty="0"/>
          </a:p>
          <a:p>
            <a:r>
              <a:rPr lang="en-GB" sz="3600" dirty="0"/>
              <a:t>Excess intake of certain components in the diet may increase the risk of CHD – a major cause of death in developed countries.</a:t>
            </a:r>
          </a:p>
        </p:txBody>
      </p:sp>
      <p:pic>
        <p:nvPicPr>
          <p:cNvPr id="35845" name="il_fi" descr="http://intensivecare.hsnet.nsw.gov.au/five/images/coronary_arteries.gif"/>
          <p:cNvPicPr>
            <a:picLocks noChangeAspect="1" noChangeArrowheads="1"/>
          </p:cNvPicPr>
          <p:nvPr/>
        </p:nvPicPr>
        <p:blipFill>
          <a:blip r:embed="rId3" r:link="rId4" cstate="print">
            <a:lum bright="-6000" contrast="24000"/>
          </a:blip>
          <a:srcRect/>
          <a:stretch>
            <a:fillRect/>
          </a:stretch>
        </p:blipFill>
        <p:spPr bwMode="auto">
          <a:xfrm>
            <a:off x="7639750" y="116632"/>
            <a:ext cx="2488698" cy="223224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l="6635" t="4694" r="5292" b="6369"/>
          <a:stretch>
            <a:fillRect/>
          </a:stretch>
        </p:blipFill>
        <p:spPr bwMode="auto">
          <a:xfrm>
            <a:off x="6888088" y="2411518"/>
            <a:ext cx="3703818" cy="4185835"/>
          </a:xfrm>
          <a:prstGeom prst="rect">
            <a:avLst/>
          </a:prstGeom>
          <a:noFill/>
          <a:ln w="9525">
            <a:noFill/>
            <a:miter lim="800000"/>
            <a:headEnd/>
            <a:tailEnd/>
          </a:ln>
        </p:spPr>
      </p:pic>
      <p:pic>
        <p:nvPicPr>
          <p:cNvPr id="35844" name="Picture 4" descr="This cross section of a coronary artery shows plaque buildup, possibly indicating coronary artery disease—the most common cause of death worldwide. Risk factors for the disease include poor diet, cigarette smoking, and stress, among others. [B&amp;B Photos/Custom Medical Stock Photo. Reproduced by permission.]"/>
          <p:cNvPicPr>
            <a:picLocks noChangeAspect="1" noChangeArrowheads="1"/>
          </p:cNvPicPr>
          <p:nvPr/>
        </p:nvPicPr>
        <p:blipFill>
          <a:blip r:embed="rId6" cstate="print"/>
          <a:srcRect l="4408" t="9136" r="5226" b="1790"/>
          <a:stretch>
            <a:fillRect/>
          </a:stretch>
        </p:blipFill>
        <p:spPr bwMode="auto">
          <a:xfrm>
            <a:off x="7608168" y="5713938"/>
            <a:ext cx="1080120" cy="1027431"/>
          </a:xfrm>
          <a:prstGeom prst="rect">
            <a:avLst/>
          </a:prstGeom>
          <a:noFill/>
        </p:spPr>
      </p:pic>
    </p:spTree>
    <p:extLst>
      <p:ext uri="{BB962C8B-B14F-4D97-AF65-F5344CB8AC3E}">
        <p14:creationId xmlns:p14="http://schemas.microsoft.com/office/powerpoint/2010/main" val="22353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12E1173C-51B8-45E6-ACB9-A641980E754C}" type="slidenum">
              <a:rPr lang="en-GB" smtClean="0"/>
              <a:pPr/>
              <a:t>18</a:t>
            </a:fld>
            <a:endParaRPr lang="en-GB" smtClean="0"/>
          </a:p>
        </p:txBody>
      </p:sp>
      <p:sp>
        <p:nvSpPr>
          <p:cNvPr id="8195" name="Text Box 2"/>
          <p:cNvSpPr txBox="1">
            <a:spLocks noChangeArrowheads="1"/>
          </p:cNvSpPr>
          <p:nvPr/>
        </p:nvSpPr>
        <p:spPr bwMode="auto">
          <a:xfrm>
            <a:off x="1682749" y="44625"/>
            <a:ext cx="5258378" cy="400110"/>
          </a:xfrm>
          <a:prstGeom prst="rect">
            <a:avLst/>
          </a:prstGeom>
          <a:noFill/>
          <a:ln w="9525">
            <a:solidFill>
              <a:schemeClr val="tx2">
                <a:lumMod val="20000"/>
                <a:lumOff val="80000"/>
              </a:schemeClr>
            </a:solidFill>
            <a:miter lim="800000"/>
            <a:headEnd/>
            <a:tailEnd/>
          </a:ln>
        </p:spPr>
        <p:txBody>
          <a:bodyPr wrap="square">
            <a:spAutoFit/>
          </a:bodyPr>
          <a:lstStyle/>
          <a:p>
            <a:pPr>
              <a:defRPr/>
            </a:pPr>
            <a:r>
              <a:rPr lang="en-GB" sz="2000" u="sng" dirty="0">
                <a:latin typeface="Arial" pitchFamily="34" charset="0"/>
              </a:rPr>
              <a:t>Diet and Coronary Heart Disease (CHD)</a:t>
            </a:r>
          </a:p>
        </p:txBody>
      </p:sp>
      <p:sp>
        <p:nvSpPr>
          <p:cNvPr id="13316" name="Text Box 3"/>
          <p:cNvSpPr txBox="1">
            <a:spLocks noChangeArrowheads="1"/>
          </p:cNvSpPr>
          <p:nvPr/>
        </p:nvSpPr>
        <p:spPr bwMode="auto">
          <a:xfrm>
            <a:off x="187035" y="382762"/>
            <a:ext cx="8198516" cy="6370975"/>
          </a:xfrm>
          <a:prstGeom prst="rect">
            <a:avLst/>
          </a:prstGeom>
          <a:noFill/>
          <a:ln w="9525">
            <a:noFill/>
            <a:miter lim="800000"/>
            <a:headEnd/>
            <a:tailEnd/>
          </a:ln>
        </p:spPr>
        <p:txBody>
          <a:bodyPr wrap="square">
            <a:spAutoFit/>
          </a:bodyPr>
          <a:lstStyle/>
          <a:p>
            <a:r>
              <a:rPr lang="en-GB" sz="2400" dirty="0"/>
              <a:t>CHD is a result of reduced blood flow to the heart – leading to </a:t>
            </a:r>
            <a:r>
              <a:rPr lang="en-GB" sz="2400" dirty="0">
                <a:solidFill>
                  <a:srgbClr val="FFC000"/>
                </a:solidFill>
              </a:rPr>
              <a:t>angina, myocardial infarction</a:t>
            </a:r>
            <a:r>
              <a:rPr lang="en-GB" sz="2400" dirty="0"/>
              <a:t> and </a:t>
            </a:r>
            <a:r>
              <a:rPr lang="en-GB" sz="2400" dirty="0">
                <a:solidFill>
                  <a:srgbClr val="FFC000"/>
                </a:solidFill>
              </a:rPr>
              <a:t>heart failure</a:t>
            </a:r>
            <a:r>
              <a:rPr lang="en-GB" sz="2400" dirty="0"/>
              <a:t>, caused by the </a:t>
            </a:r>
            <a:r>
              <a:rPr lang="en-GB" sz="2400" dirty="0">
                <a:solidFill>
                  <a:srgbClr val="FFFF00"/>
                </a:solidFill>
              </a:rPr>
              <a:t>narrowing</a:t>
            </a:r>
            <a:r>
              <a:rPr lang="en-GB" sz="2400" dirty="0"/>
              <a:t> and </a:t>
            </a:r>
            <a:r>
              <a:rPr lang="en-GB" sz="2400" dirty="0">
                <a:solidFill>
                  <a:srgbClr val="FFFF00"/>
                </a:solidFill>
              </a:rPr>
              <a:t>hardening</a:t>
            </a:r>
            <a:r>
              <a:rPr lang="en-GB" sz="2400" dirty="0"/>
              <a:t> of coronary arteries – the blood vessels supplying the heart</a:t>
            </a:r>
          </a:p>
          <a:p>
            <a:endParaRPr lang="en-GB" sz="2400" dirty="0"/>
          </a:p>
          <a:p>
            <a:r>
              <a:rPr lang="en-GB" sz="2400" dirty="0"/>
              <a:t>Deposition of fatty material in the walls of the coronary arteries leads to a narrowing of the lumen – thus restricting blood flow to the heart muscle, which may cause oxygen starvation .  </a:t>
            </a:r>
          </a:p>
          <a:p>
            <a:endParaRPr lang="en-GB" sz="2400" dirty="0"/>
          </a:p>
          <a:p>
            <a:r>
              <a:rPr lang="en-GB" sz="2400" dirty="0"/>
              <a:t>Energy is not produced and the cardiac fails to contract – lack of oxygen causes the cardiac muscle to die</a:t>
            </a:r>
          </a:p>
          <a:p>
            <a:endParaRPr lang="en-GB" sz="2400" dirty="0"/>
          </a:p>
          <a:p>
            <a:r>
              <a:rPr lang="en-GB" sz="2400" dirty="0">
                <a:solidFill>
                  <a:srgbClr val="FFC000"/>
                </a:solidFill>
              </a:rPr>
              <a:t>Arteriosclerosis </a:t>
            </a:r>
            <a:r>
              <a:rPr lang="en-GB" sz="2400" dirty="0"/>
              <a:t>(hardening of the arteries) also occurs – </a:t>
            </a:r>
            <a:r>
              <a:rPr lang="en-GB" sz="2400" dirty="0">
                <a:solidFill>
                  <a:srgbClr val="FFC000"/>
                </a:solidFill>
              </a:rPr>
              <a:t>reducing</a:t>
            </a:r>
            <a:r>
              <a:rPr lang="en-GB" sz="2400" dirty="0"/>
              <a:t> their </a:t>
            </a:r>
            <a:r>
              <a:rPr lang="en-GB" sz="2400" dirty="0">
                <a:solidFill>
                  <a:srgbClr val="FFC000"/>
                </a:solidFill>
              </a:rPr>
              <a:t>elasticity</a:t>
            </a:r>
            <a:r>
              <a:rPr lang="en-GB" sz="2400" dirty="0"/>
              <a:t> and therefore their ability to expand and recoil – the heart has to work harder to force blood through the  coronary arteries and may cause the blood pressure to rise and heart muscle to fatigue</a:t>
            </a:r>
          </a:p>
        </p:txBody>
      </p:sp>
      <p:pic>
        <p:nvPicPr>
          <p:cNvPr id="35845" name="il_fi" descr="http://intensivecare.hsnet.nsw.gov.au/five/images/coronary_arteries.gif"/>
          <p:cNvPicPr>
            <a:picLocks noChangeAspect="1" noChangeArrowheads="1"/>
          </p:cNvPicPr>
          <p:nvPr/>
        </p:nvPicPr>
        <p:blipFill>
          <a:blip r:embed="rId3" r:link="rId4" cstate="print">
            <a:lum bright="-6000" contrast="24000"/>
          </a:blip>
          <a:srcRect/>
          <a:stretch>
            <a:fillRect/>
          </a:stretch>
        </p:blipFill>
        <p:spPr bwMode="auto">
          <a:xfrm>
            <a:off x="9465671" y="44625"/>
            <a:ext cx="2488698" cy="223224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l="6635" t="4694" r="5292" b="6369"/>
          <a:stretch>
            <a:fillRect/>
          </a:stretch>
        </p:blipFill>
        <p:spPr bwMode="auto">
          <a:xfrm>
            <a:off x="8385761" y="2535640"/>
            <a:ext cx="3703818" cy="4185835"/>
          </a:xfrm>
          <a:prstGeom prst="rect">
            <a:avLst/>
          </a:prstGeom>
          <a:noFill/>
          <a:ln w="9525">
            <a:noFill/>
            <a:miter lim="800000"/>
            <a:headEnd/>
            <a:tailEnd/>
          </a:ln>
        </p:spPr>
      </p:pic>
      <p:pic>
        <p:nvPicPr>
          <p:cNvPr id="35844" name="Picture 4" descr="This cross section of a coronary artery shows plaque buildup, possibly indicating coronary artery disease—the most common cause of death worldwide. Risk factors for the disease include poor diet, cigarette smoking, and stress, among others. [B&amp;B Photos/Custom Medical Stock Photo. Reproduced by permission.]"/>
          <p:cNvPicPr>
            <a:picLocks noChangeAspect="1" noChangeArrowheads="1"/>
          </p:cNvPicPr>
          <p:nvPr/>
        </p:nvPicPr>
        <p:blipFill>
          <a:blip r:embed="rId6" cstate="print"/>
          <a:srcRect l="4408" t="9136" r="5226" b="1790"/>
          <a:stretch>
            <a:fillRect/>
          </a:stretch>
        </p:blipFill>
        <p:spPr bwMode="auto">
          <a:xfrm>
            <a:off x="8385551" y="1001989"/>
            <a:ext cx="1080120" cy="1027431"/>
          </a:xfrm>
          <a:prstGeom prst="rect">
            <a:avLst/>
          </a:prstGeom>
          <a:noFill/>
        </p:spPr>
      </p:pic>
    </p:spTree>
    <p:extLst>
      <p:ext uri="{BB962C8B-B14F-4D97-AF65-F5344CB8AC3E}">
        <p14:creationId xmlns:p14="http://schemas.microsoft.com/office/powerpoint/2010/main" val="353686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4B722FF9-9389-4305-8853-9913D6F08762}" type="slidenum">
              <a:rPr lang="en-GB" smtClean="0"/>
              <a:pPr/>
              <a:t>19</a:t>
            </a:fld>
            <a:endParaRPr lang="en-GB" smtClean="0"/>
          </a:p>
        </p:txBody>
      </p:sp>
      <p:sp>
        <p:nvSpPr>
          <p:cNvPr id="14339" name="Text Box 1027"/>
          <p:cNvSpPr txBox="1">
            <a:spLocks noChangeArrowheads="1"/>
          </p:cNvSpPr>
          <p:nvPr/>
        </p:nvSpPr>
        <p:spPr bwMode="auto">
          <a:xfrm>
            <a:off x="207818" y="404665"/>
            <a:ext cx="10303913" cy="6494085"/>
          </a:xfrm>
          <a:prstGeom prst="rect">
            <a:avLst/>
          </a:prstGeom>
          <a:solidFill>
            <a:schemeClr val="bg2"/>
          </a:solidFill>
          <a:ln w="9525">
            <a:noFill/>
            <a:miter lim="800000"/>
            <a:headEnd/>
            <a:tailEnd/>
          </a:ln>
        </p:spPr>
        <p:txBody>
          <a:bodyPr wrap="square">
            <a:spAutoFit/>
          </a:bodyPr>
          <a:lstStyle/>
          <a:p>
            <a:r>
              <a:rPr lang="en-GB" sz="1600" dirty="0"/>
              <a:t>Coronary arteries </a:t>
            </a:r>
          </a:p>
          <a:p>
            <a:endParaRPr lang="en-GB" sz="800" dirty="0"/>
          </a:p>
          <a:p>
            <a:pPr indent="457200">
              <a:buFont typeface="Wingdings" pitchFamily="2" charset="2"/>
              <a:buChar char="§"/>
            </a:pPr>
            <a:r>
              <a:rPr lang="en-GB" sz="1600" dirty="0"/>
              <a:t>Narrow arteries that carry oxygenated blood from the aorta to cardiac muscle at high </a:t>
            </a:r>
          </a:p>
          <a:p>
            <a:pPr indent="457200"/>
            <a:r>
              <a:rPr lang="en-GB" sz="1600" dirty="0"/>
              <a:t>pressure</a:t>
            </a:r>
          </a:p>
          <a:p>
            <a:pPr indent="457200">
              <a:buFont typeface="Wingdings" pitchFamily="2" charset="2"/>
              <a:buChar char="§"/>
            </a:pPr>
            <a:r>
              <a:rPr lang="en-GB" sz="1600" dirty="0"/>
              <a:t>Increased risk of damage due to narrow lumen – further narrowed by deposition of plaque </a:t>
            </a:r>
          </a:p>
          <a:p>
            <a:pPr indent="457200"/>
            <a:r>
              <a:rPr lang="en-GB" sz="1600" dirty="0"/>
              <a:t>(fatty material) – thus reducing blood flow to cardiac muscle</a:t>
            </a:r>
          </a:p>
          <a:p>
            <a:pPr indent="457200">
              <a:buFont typeface="Wingdings" pitchFamily="2" charset="2"/>
              <a:buChar char="§"/>
            </a:pPr>
            <a:r>
              <a:rPr lang="en-GB" sz="1600" dirty="0"/>
              <a:t>Reduces supply of oxygen  (and glucose) for respiration.  Leads to CHD – three forms:</a:t>
            </a:r>
          </a:p>
          <a:p>
            <a:endParaRPr lang="en-GB" sz="800" dirty="0"/>
          </a:p>
          <a:p>
            <a:pPr lvl="1" indent="342900">
              <a:buFont typeface="Courier New" pitchFamily="49" charset="0"/>
              <a:buChar char="o"/>
            </a:pPr>
            <a:r>
              <a:rPr lang="en-GB" sz="1600" u="sng" dirty="0"/>
              <a:t>Angina pectoris</a:t>
            </a:r>
          </a:p>
          <a:p>
            <a:pPr lvl="1" indent="342900"/>
            <a:r>
              <a:rPr lang="en-GB" sz="1600" dirty="0"/>
              <a:t>Severe chest pain on exertion due to restricted blood flow to  cardiac muscle; no death </a:t>
            </a:r>
          </a:p>
          <a:p>
            <a:pPr lvl="1" indent="342900"/>
            <a:r>
              <a:rPr lang="en-GB" sz="1600" dirty="0"/>
              <a:t>of heart tissue</a:t>
            </a:r>
          </a:p>
          <a:p>
            <a:pPr lvl="1" indent="342900">
              <a:buFont typeface="Courier New" pitchFamily="49" charset="0"/>
              <a:buChar char="o"/>
            </a:pPr>
            <a:endParaRPr lang="en-GB" sz="800" dirty="0"/>
          </a:p>
          <a:p>
            <a:pPr lvl="1" indent="342900">
              <a:buFont typeface="Courier New" pitchFamily="49" charset="0"/>
              <a:buChar char="o"/>
            </a:pPr>
            <a:r>
              <a:rPr lang="en-GB" sz="1600" u="sng" dirty="0"/>
              <a:t>Heart attack (myocardial infarction)</a:t>
            </a:r>
          </a:p>
          <a:p>
            <a:pPr lvl="1" indent="342900"/>
            <a:r>
              <a:rPr lang="en-GB" sz="1600" dirty="0"/>
              <a:t>Coronary artery becomes obstructed by a blood clot  (thrombus) – heart  muscle is </a:t>
            </a:r>
          </a:p>
          <a:p>
            <a:pPr lvl="1" indent="342900"/>
            <a:r>
              <a:rPr lang="en-GB" sz="1600" dirty="0"/>
              <a:t>starved of oxygen – dies – causes sudden and  severe chest pain - may be fatal if not </a:t>
            </a:r>
          </a:p>
          <a:p>
            <a:pPr lvl="1" indent="342900"/>
            <a:r>
              <a:rPr lang="en-GB" sz="1600" dirty="0"/>
              <a:t>treated immediately</a:t>
            </a:r>
          </a:p>
          <a:p>
            <a:pPr lvl="1" indent="342900">
              <a:buFont typeface="Courier New" pitchFamily="49" charset="0"/>
              <a:buChar char="o"/>
            </a:pPr>
            <a:endParaRPr lang="en-GB" sz="800" dirty="0"/>
          </a:p>
          <a:p>
            <a:pPr lvl="1" indent="342900">
              <a:buFont typeface="Courier New" pitchFamily="49" charset="0"/>
              <a:buChar char="o"/>
            </a:pPr>
            <a:r>
              <a:rPr lang="en-GB" sz="1600" u="sng" dirty="0"/>
              <a:t>Heart failure</a:t>
            </a:r>
          </a:p>
          <a:p>
            <a:pPr lvl="1" indent="342900"/>
            <a:r>
              <a:rPr lang="en-GB" sz="1600" dirty="0"/>
              <a:t>Due to blockage of a main coronary artery and gradual damage to heart muscle; heart </a:t>
            </a:r>
          </a:p>
          <a:p>
            <a:pPr lvl="1" indent="342900"/>
            <a:r>
              <a:rPr lang="en-GB" sz="1600" dirty="0"/>
              <a:t>weakens and fails to pump effectively</a:t>
            </a:r>
          </a:p>
          <a:p>
            <a:pPr lvl="1" indent="342900"/>
            <a:endParaRPr lang="en-GB" sz="800" dirty="0"/>
          </a:p>
          <a:p>
            <a:pPr lvl="1" indent="800100"/>
            <a:r>
              <a:rPr lang="en-GB" sz="1600" u="sng" dirty="0"/>
              <a:t>Thrombosis </a:t>
            </a:r>
          </a:p>
          <a:p>
            <a:pPr lvl="1" indent="800100"/>
            <a:r>
              <a:rPr lang="en-GB" sz="1600" dirty="0"/>
              <a:t>A blood clot (thrombus) may form at the site of the atheroma – may block </a:t>
            </a:r>
          </a:p>
          <a:p>
            <a:pPr lvl="1" indent="800100">
              <a:tabLst>
                <a:tab pos="4210050" algn="l"/>
                <a:tab pos="4400550" algn="l"/>
              </a:tabLst>
            </a:pPr>
            <a:r>
              <a:rPr lang="en-GB" sz="1600" dirty="0"/>
              <a:t>coronary artery – leading to myocardial infarction</a:t>
            </a:r>
          </a:p>
          <a:p>
            <a:pPr lvl="1" indent="800100"/>
            <a:endParaRPr lang="en-GB" sz="800" dirty="0"/>
          </a:p>
          <a:p>
            <a:pPr lvl="1" indent="800100"/>
            <a:r>
              <a:rPr lang="en-GB" sz="1600" u="sng" dirty="0"/>
              <a:t>Stroke </a:t>
            </a:r>
          </a:p>
          <a:p>
            <a:pPr lvl="1" indent="800100"/>
            <a:r>
              <a:rPr lang="en-GB" sz="1600" dirty="0"/>
              <a:t>Sudden symptoms - bursting of artery in brain (brain haemorrhage); blockage </a:t>
            </a:r>
          </a:p>
          <a:p>
            <a:pPr lvl="1" indent="800100"/>
            <a:r>
              <a:rPr lang="en-GB" sz="1600" dirty="0"/>
              <a:t>of brain artery due to atherosclerosis or thrombus – reduces oxygen for </a:t>
            </a:r>
          </a:p>
          <a:p>
            <a:pPr lvl="1" indent="800100"/>
            <a:r>
              <a:rPr lang="en-GB" sz="1600" dirty="0"/>
              <a:t>respiration; causes cerebral infarction; fatal or disabling</a:t>
            </a:r>
          </a:p>
        </p:txBody>
      </p:sp>
      <p:sp>
        <p:nvSpPr>
          <p:cNvPr id="14340" name="Rectangle 1028"/>
          <p:cNvSpPr>
            <a:spLocks noChangeArrowheads="1"/>
          </p:cNvSpPr>
          <p:nvPr/>
        </p:nvSpPr>
        <p:spPr bwMode="auto">
          <a:xfrm>
            <a:off x="2441996" y="81499"/>
            <a:ext cx="3863815" cy="646331"/>
          </a:xfrm>
          <a:prstGeom prst="rect">
            <a:avLst/>
          </a:prstGeom>
          <a:solidFill>
            <a:schemeClr val="bg1"/>
          </a:solidFill>
          <a:ln w="9525">
            <a:noFill/>
            <a:miter lim="800000"/>
            <a:headEnd/>
            <a:tailEnd/>
          </a:ln>
        </p:spPr>
        <p:txBody>
          <a:bodyPr wrap="none">
            <a:spAutoFit/>
          </a:bodyPr>
          <a:lstStyle/>
          <a:p>
            <a:r>
              <a:rPr lang="en-GB" sz="3600" dirty="0"/>
              <a:t>Three forms of CHD</a:t>
            </a:r>
          </a:p>
        </p:txBody>
      </p:sp>
    </p:spTree>
    <p:extLst>
      <p:ext uri="{BB962C8B-B14F-4D97-AF65-F5344CB8AC3E}">
        <p14:creationId xmlns:p14="http://schemas.microsoft.com/office/powerpoint/2010/main" val="193719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balanced-diet"/>
          <p:cNvPicPr>
            <a:picLocks noChangeAspect="1" noChangeArrowheads="1"/>
          </p:cNvPicPr>
          <p:nvPr/>
        </p:nvPicPr>
        <p:blipFill>
          <a:blip r:embed="rId2" cstate="print">
            <a:lum bright="-6000" contrast="18000"/>
          </a:blip>
          <a:srcRect l="4555" t="1842" r="2272" b="2505"/>
          <a:stretch>
            <a:fillRect/>
          </a:stretch>
        </p:blipFill>
        <p:spPr bwMode="auto">
          <a:xfrm>
            <a:off x="7824192" y="242887"/>
            <a:ext cx="2735262" cy="2536825"/>
          </a:xfrm>
          <a:prstGeom prst="rect">
            <a:avLst/>
          </a:prstGeom>
          <a:noFill/>
          <a:ln w="9525">
            <a:noFill/>
            <a:miter lim="800000"/>
            <a:headEnd/>
            <a:tailEnd/>
          </a:ln>
        </p:spPr>
      </p:pic>
      <p:sp>
        <p:nvSpPr>
          <p:cNvPr id="2051" name="Slide Number Placeholder 3"/>
          <p:cNvSpPr>
            <a:spLocks noGrp="1"/>
          </p:cNvSpPr>
          <p:nvPr>
            <p:ph type="sldNum" sz="quarter" idx="12"/>
          </p:nvPr>
        </p:nvSpPr>
        <p:spPr>
          <a:noFill/>
        </p:spPr>
        <p:txBody>
          <a:bodyPr/>
          <a:lstStyle/>
          <a:p>
            <a:fld id="{588BC961-F699-48E3-924B-D304A8954D15}" type="slidenum">
              <a:rPr lang="en-GB" smtClean="0"/>
              <a:pPr/>
              <a:t>2</a:t>
            </a:fld>
            <a:endParaRPr lang="en-GB" smtClean="0"/>
          </a:p>
        </p:txBody>
      </p:sp>
      <p:sp>
        <p:nvSpPr>
          <p:cNvPr id="2052" name="Text Box 4"/>
          <p:cNvSpPr txBox="1">
            <a:spLocks noChangeArrowheads="1"/>
          </p:cNvSpPr>
          <p:nvPr/>
        </p:nvSpPr>
        <p:spPr bwMode="auto">
          <a:xfrm>
            <a:off x="181897" y="194389"/>
            <a:ext cx="7642295" cy="4401205"/>
          </a:xfrm>
          <a:prstGeom prst="rect">
            <a:avLst/>
          </a:prstGeom>
          <a:noFill/>
          <a:ln w="9525">
            <a:solidFill>
              <a:schemeClr val="tx2">
                <a:lumMod val="90000"/>
              </a:schemeClr>
            </a:solidFill>
            <a:miter lim="800000"/>
            <a:headEnd/>
            <a:tailEnd/>
          </a:ln>
        </p:spPr>
        <p:txBody>
          <a:bodyPr wrap="square">
            <a:spAutoFit/>
          </a:bodyPr>
          <a:lstStyle/>
          <a:p>
            <a:pPr>
              <a:defRPr/>
            </a:pPr>
            <a:r>
              <a:rPr lang="en-GB" sz="2800" u="sng" dirty="0">
                <a:latin typeface="Arial" pitchFamily="34" charset="0"/>
              </a:rPr>
              <a:t>Tuesday 8</a:t>
            </a:r>
            <a:r>
              <a:rPr lang="en-GB" sz="2800" u="sng" baseline="30000" dirty="0">
                <a:latin typeface="Arial" pitchFamily="34" charset="0"/>
              </a:rPr>
              <a:t>th</a:t>
            </a:r>
            <a:r>
              <a:rPr lang="en-GB" sz="2800" u="sng" dirty="0">
                <a:latin typeface="Arial" pitchFamily="34" charset="0"/>
              </a:rPr>
              <a:t> January 2014</a:t>
            </a:r>
          </a:p>
          <a:p>
            <a:pPr>
              <a:defRPr/>
            </a:pPr>
            <a:r>
              <a:rPr lang="en-GB" sz="2800" u="sng" dirty="0">
                <a:latin typeface="Arial" pitchFamily="34" charset="0"/>
              </a:rPr>
              <a:t>2.2.1 Diet</a:t>
            </a:r>
          </a:p>
          <a:p>
            <a:pPr>
              <a:defRPr/>
            </a:pPr>
            <a:endParaRPr lang="en-GB" sz="2800" dirty="0">
              <a:latin typeface="Arial" pitchFamily="34" charset="0"/>
            </a:endParaRPr>
          </a:p>
          <a:p>
            <a:pPr>
              <a:defRPr/>
            </a:pPr>
            <a:r>
              <a:rPr lang="en-GB" sz="2800" dirty="0">
                <a:latin typeface="Arial" pitchFamily="34" charset="0"/>
              </a:rPr>
              <a:t>Do Now: </a:t>
            </a:r>
          </a:p>
          <a:p>
            <a:pPr>
              <a:defRPr/>
            </a:pPr>
            <a:r>
              <a:rPr lang="en-GB" sz="2800" dirty="0">
                <a:latin typeface="Arial" pitchFamily="34" charset="0"/>
              </a:rPr>
              <a:t>Why do we eat?</a:t>
            </a:r>
          </a:p>
          <a:p>
            <a:pPr>
              <a:defRPr/>
            </a:pPr>
            <a:r>
              <a:rPr lang="en-GB" sz="2800" dirty="0">
                <a:latin typeface="Arial" pitchFamily="34" charset="0"/>
              </a:rPr>
              <a:t>What is a balanced diet?</a:t>
            </a:r>
          </a:p>
          <a:p>
            <a:pPr>
              <a:defRPr/>
            </a:pPr>
            <a:r>
              <a:rPr lang="en-GB" sz="2800" dirty="0">
                <a:latin typeface="Arial" pitchFamily="34" charset="0"/>
              </a:rPr>
              <a:t>What are the components of a balanced diet?</a:t>
            </a:r>
          </a:p>
          <a:p>
            <a:pPr>
              <a:defRPr/>
            </a:pPr>
            <a:r>
              <a:rPr lang="en-GB" sz="2800" dirty="0">
                <a:latin typeface="Arial" pitchFamily="34" charset="0"/>
              </a:rPr>
              <a:t>What types of food give you most energy?</a:t>
            </a:r>
          </a:p>
          <a:p>
            <a:pPr>
              <a:defRPr/>
            </a:pPr>
            <a:r>
              <a:rPr lang="en-GB" sz="2800" dirty="0">
                <a:latin typeface="Arial" pitchFamily="34" charset="0"/>
              </a:rPr>
              <a:t>What else do you remember from GCSE about diet and health? </a:t>
            </a:r>
          </a:p>
        </p:txBody>
      </p:sp>
      <p:pic>
        <p:nvPicPr>
          <p:cNvPr id="2054" name="Picture 9" descr="balanced-diet"/>
          <p:cNvPicPr>
            <a:picLocks noChangeAspect="1" noChangeArrowheads="1"/>
          </p:cNvPicPr>
          <p:nvPr/>
        </p:nvPicPr>
        <p:blipFill>
          <a:blip r:embed="rId3" cstate="print">
            <a:lum bright="-12000" contrast="12000"/>
          </a:blip>
          <a:srcRect/>
          <a:stretch>
            <a:fillRect/>
          </a:stretch>
        </p:blipFill>
        <p:spPr bwMode="auto">
          <a:xfrm>
            <a:off x="6799006" y="4137173"/>
            <a:ext cx="2002302" cy="2542249"/>
          </a:xfrm>
          <a:prstGeom prst="rect">
            <a:avLst/>
          </a:prstGeom>
          <a:noFill/>
          <a:ln w="9525">
            <a:noFill/>
            <a:miter lim="800000"/>
            <a:headEnd/>
            <a:tailEnd/>
          </a:ln>
        </p:spPr>
      </p:pic>
      <p:pic>
        <p:nvPicPr>
          <p:cNvPr id="1026" name="Picture 2" descr="http://image.shutterstock.com/display_pic_with_logo/62154/62154,1190211309,1/stock-photo-pear-and-apple-representing-the-overload-5470078.jpg"/>
          <p:cNvPicPr>
            <a:picLocks noChangeAspect="1" noChangeArrowheads="1"/>
          </p:cNvPicPr>
          <p:nvPr/>
        </p:nvPicPr>
        <p:blipFill>
          <a:blip r:embed="rId4" r:link="rId5" cstate="print"/>
          <a:srcRect b="6400"/>
          <a:stretch>
            <a:fillRect/>
          </a:stretch>
        </p:blipFill>
        <p:spPr bwMode="auto">
          <a:xfrm>
            <a:off x="1703512" y="4869160"/>
            <a:ext cx="2706242" cy="1800200"/>
          </a:xfrm>
          <a:prstGeom prst="rect">
            <a:avLst/>
          </a:prstGeom>
          <a:noFill/>
          <a:ln w="9525">
            <a:noFill/>
            <a:miter lim="800000"/>
            <a:headEnd/>
            <a:tailEnd/>
          </a:ln>
        </p:spPr>
      </p:pic>
      <p:pic>
        <p:nvPicPr>
          <p:cNvPr id="8" name="Picture 4" descr="http://www.the-food-pyramid.com/wp-content/uploads/2012/03/coronary-heart-disease-by-nokhoog_buchachon.jpg"/>
          <p:cNvPicPr>
            <a:picLocks noChangeAspect="1" noChangeArrowheads="1"/>
          </p:cNvPicPr>
          <p:nvPr/>
        </p:nvPicPr>
        <p:blipFill>
          <a:blip r:embed="rId6" cstate="print"/>
          <a:srcRect/>
          <a:stretch>
            <a:fillRect/>
          </a:stretch>
        </p:blipFill>
        <p:spPr bwMode="auto">
          <a:xfrm>
            <a:off x="9274908" y="4535129"/>
            <a:ext cx="2078892" cy="1656184"/>
          </a:xfrm>
          <a:prstGeom prst="rect">
            <a:avLst/>
          </a:prstGeom>
          <a:noFill/>
        </p:spPr>
      </p:pic>
    </p:spTree>
    <p:extLst>
      <p:ext uri="{BB962C8B-B14F-4D97-AF65-F5344CB8AC3E}">
        <p14:creationId xmlns:p14="http://schemas.microsoft.com/office/powerpoint/2010/main" val="1335868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p:spPr>
        <p:txBody>
          <a:bodyPr/>
          <a:lstStyle/>
          <a:p>
            <a:fld id="{60C2AD89-15A4-4631-86EB-7D51A5D62146}" type="slidenum">
              <a:rPr lang="en-GB" smtClean="0"/>
              <a:pPr/>
              <a:t>20</a:t>
            </a:fld>
            <a:endParaRPr lang="en-GB" smtClean="0"/>
          </a:p>
        </p:txBody>
      </p:sp>
      <p:sp>
        <p:nvSpPr>
          <p:cNvPr id="15364" name="Rectangle 4"/>
          <p:cNvSpPr>
            <a:spLocks noChangeArrowheads="1"/>
          </p:cNvSpPr>
          <p:nvPr/>
        </p:nvSpPr>
        <p:spPr bwMode="auto">
          <a:xfrm>
            <a:off x="602673" y="91657"/>
            <a:ext cx="11201400" cy="3785652"/>
          </a:xfrm>
          <a:prstGeom prst="rect">
            <a:avLst/>
          </a:prstGeom>
          <a:solidFill>
            <a:schemeClr val="bg1"/>
          </a:solidFill>
          <a:ln w="9525">
            <a:solidFill>
              <a:schemeClr val="accent1"/>
            </a:solidFill>
            <a:miter lim="800000"/>
            <a:headEnd/>
            <a:tailEnd/>
          </a:ln>
        </p:spPr>
        <p:txBody>
          <a:bodyPr wrap="square">
            <a:spAutoFit/>
          </a:bodyPr>
          <a:lstStyle/>
          <a:p>
            <a:r>
              <a:rPr lang="en-GB" sz="2400" dirty="0"/>
              <a:t>CHD is multifactorial – it has many risk </a:t>
            </a:r>
            <a:r>
              <a:rPr lang="en-GB" sz="2400" dirty="0" smtClean="0"/>
              <a:t>factors</a:t>
            </a:r>
            <a:endParaRPr lang="en-GB" sz="2400" dirty="0"/>
          </a:p>
          <a:p>
            <a:pPr indent="457200">
              <a:buFont typeface="Wingdings" pitchFamily="2" charset="2"/>
              <a:buChar char="§"/>
            </a:pPr>
            <a:r>
              <a:rPr lang="en-GB" sz="2400" dirty="0"/>
              <a:t>High intake of saturated fats - a cholesterol  level greater than 250 mg/100 cm</a:t>
            </a:r>
            <a:r>
              <a:rPr lang="en-GB" sz="2400" baseline="30000" dirty="0"/>
              <a:t>3</a:t>
            </a:r>
            <a:r>
              <a:rPr lang="en-GB" sz="2400" dirty="0"/>
              <a:t> (5.2 </a:t>
            </a:r>
          </a:p>
          <a:p>
            <a:pPr indent="457200"/>
            <a:r>
              <a:rPr lang="en-GB" sz="2400" dirty="0"/>
              <a:t>mmol per dm</a:t>
            </a:r>
            <a:r>
              <a:rPr lang="en-GB" sz="2400" baseline="30000" dirty="0"/>
              <a:t>3</a:t>
            </a:r>
            <a:r>
              <a:rPr lang="en-GB" sz="2400" dirty="0"/>
              <a:t>) of  blood – cholesterol is present in fats and is also made from saturated fats</a:t>
            </a:r>
          </a:p>
          <a:p>
            <a:pPr indent="457200">
              <a:buFont typeface="Wingdings" pitchFamily="2" charset="2"/>
              <a:buChar char="§"/>
            </a:pPr>
            <a:r>
              <a:rPr lang="en-GB" sz="2400" dirty="0"/>
              <a:t>High salt intake; smoking; heredity (familial hypercholesterolemia)</a:t>
            </a:r>
          </a:p>
          <a:p>
            <a:pPr indent="457200">
              <a:buFont typeface="Wingdings" pitchFamily="2" charset="2"/>
              <a:buChar char="§"/>
            </a:pPr>
            <a:r>
              <a:rPr lang="en-GB" sz="2400" dirty="0"/>
              <a:t>Lack of exercise; overweight; obesity</a:t>
            </a:r>
          </a:p>
          <a:p>
            <a:pPr indent="457200">
              <a:buFont typeface="Wingdings" pitchFamily="2" charset="2"/>
              <a:buChar char="§"/>
            </a:pPr>
            <a:r>
              <a:rPr lang="en-GB" sz="2400" dirty="0"/>
              <a:t>Diet low in unsaturated fats; diet low in fibre; lack of vitamin D; lack of antioxidants (vitamins </a:t>
            </a:r>
          </a:p>
          <a:p>
            <a:pPr indent="457200"/>
            <a:r>
              <a:rPr lang="en-GB" sz="2400" dirty="0"/>
              <a:t>A, C, and E)</a:t>
            </a:r>
          </a:p>
          <a:p>
            <a:pPr indent="457200">
              <a:buFont typeface="Wingdings" pitchFamily="2" charset="2"/>
              <a:buChar char="§"/>
            </a:pPr>
            <a:r>
              <a:rPr lang="en-GB" sz="2400" dirty="0"/>
              <a:t>Alcohol; stress; age; gender; diabetes; poverty</a:t>
            </a:r>
          </a:p>
        </p:txBody>
      </p:sp>
      <p:sp>
        <p:nvSpPr>
          <p:cNvPr id="15365" name="TextBox 5"/>
          <p:cNvSpPr txBox="1">
            <a:spLocks noChangeArrowheads="1"/>
          </p:cNvSpPr>
          <p:nvPr/>
        </p:nvSpPr>
        <p:spPr bwMode="auto">
          <a:xfrm>
            <a:off x="602673" y="4180344"/>
            <a:ext cx="10952018" cy="2677656"/>
          </a:xfrm>
          <a:prstGeom prst="rect">
            <a:avLst/>
          </a:prstGeom>
          <a:noFill/>
          <a:ln w="9525">
            <a:noFill/>
            <a:miter lim="800000"/>
            <a:headEnd/>
            <a:tailEnd/>
          </a:ln>
        </p:spPr>
        <p:txBody>
          <a:bodyPr wrap="square">
            <a:spAutoFit/>
          </a:bodyPr>
          <a:lstStyle/>
          <a:p>
            <a:r>
              <a:rPr lang="en-GB" sz="2400" dirty="0"/>
              <a:t>Obesity – causes an increase in blood pressure, causing the heart to work much harder and increasing the pressure on artery walls – promotes deposition of cholesterol</a:t>
            </a:r>
          </a:p>
          <a:p>
            <a:endParaRPr lang="en-GB" sz="2400" dirty="0"/>
          </a:p>
          <a:p>
            <a:r>
              <a:rPr lang="en-GB" sz="2400" dirty="0"/>
              <a:t>Salt – excess salt in the blood decreases the water potential of blood, causing water to enter blood vessels by osmosis and increasing the blood pressure – leading to hypertension – damaging the internal lining of the coronary arteries – an early step in atherosclerosis</a:t>
            </a:r>
          </a:p>
        </p:txBody>
      </p:sp>
    </p:spTree>
    <p:extLst>
      <p:ext uri="{BB962C8B-B14F-4D97-AF65-F5344CB8AC3E}">
        <p14:creationId xmlns:p14="http://schemas.microsoft.com/office/powerpoint/2010/main" val="229590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p:spPr>
        <p:txBody>
          <a:bodyPr/>
          <a:lstStyle/>
          <a:p>
            <a:fld id="{60C2AD89-15A4-4631-86EB-7D51A5D62146}" type="slidenum">
              <a:rPr lang="en-GB" smtClean="0"/>
              <a:pPr/>
              <a:t>21</a:t>
            </a:fld>
            <a:endParaRPr lang="en-GB" smtClean="0"/>
          </a:p>
        </p:txBody>
      </p:sp>
      <p:sp>
        <p:nvSpPr>
          <p:cNvPr id="3" name="Text Box 4"/>
          <p:cNvSpPr txBox="1">
            <a:spLocks noChangeArrowheads="1"/>
          </p:cNvSpPr>
          <p:nvPr/>
        </p:nvSpPr>
        <p:spPr bwMode="auto">
          <a:xfrm>
            <a:off x="303322" y="165834"/>
            <a:ext cx="11050478" cy="6555641"/>
          </a:xfrm>
          <a:prstGeom prst="rect">
            <a:avLst/>
          </a:prstGeom>
          <a:solidFill>
            <a:schemeClr val="bg1"/>
          </a:solidFill>
          <a:ln w="9525">
            <a:solidFill>
              <a:schemeClr val="tx2">
                <a:lumMod val="20000"/>
                <a:lumOff val="80000"/>
              </a:schemeClr>
            </a:solidFill>
            <a:miter lim="800000"/>
            <a:headEnd/>
            <a:tailEnd/>
          </a:ln>
        </p:spPr>
        <p:txBody>
          <a:bodyPr wrap="square">
            <a:spAutoFit/>
          </a:bodyPr>
          <a:lstStyle/>
          <a:p>
            <a:pPr>
              <a:defRPr/>
            </a:pPr>
            <a:r>
              <a:rPr lang="en-GB" sz="2800" dirty="0">
                <a:latin typeface="Arial" pitchFamily="34" charset="0"/>
              </a:rPr>
              <a:t>Cholesterol is a derived lipid and is insoluble in water.  It is essential for </a:t>
            </a:r>
          </a:p>
          <a:p>
            <a:pPr>
              <a:defRPr/>
            </a:pPr>
            <a:endParaRPr lang="en-GB" sz="2800" dirty="0">
              <a:latin typeface="Arial" pitchFamily="34" charset="0"/>
            </a:endParaRPr>
          </a:p>
          <a:p>
            <a:pPr lvl="1">
              <a:buFont typeface="Wingdings" pitchFamily="2" charset="2"/>
              <a:buChar char="§"/>
              <a:defRPr/>
            </a:pPr>
            <a:r>
              <a:rPr lang="en-GB" sz="2800" dirty="0">
                <a:latin typeface="Arial" pitchFamily="34" charset="0"/>
              </a:rPr>
              <a:t>	Vitamin D synthesis in the skin</a:t>
            </a:r>
          </a:p>
          <a:p>
            <a:pPr lvl="1">
              <a:buFont typeface="Wingdings" pitchFamily="2" charset="2"/>
              <a:buChar char="§"/>
              <a:defRPr/>
            </a:pPr>
            <a:r>
              <a:rPr lang="en-GB" sz="2800" dirty="0">
                <a:latin typeface="Arial" pitchFamily="34" charset="0"/>
              </a:rPr>
              <a:t>	Cell membrane component (regulates fluidity)</a:t>
            </a:r>
          </a:p>
          <a:p>
            <a:pPr lvl="1">
              <a:buFont typeface="Wingdings" pitchFamily="2" charset="2"/>
              <a:buChar char="§"/>
              <a:defRPr/>
            </a:pPr>
            <a:r>
              <a:rPr lang="en-GB" sz="2800" dirty="0">
                <a:latin typeface="Arial" pitchFamily="34" charset="0"/>
              </a:rPr>
              <a:t>	Synthesis of steroid hormones (sex hormones; adrenal cortex hormones)</a:t>
            </a:r>
          </a:p>
          <a:p>
            <a:pPr lvl="1">
              <a:buFont typeface="Wingdings" pitchFamily="2" charset="2"/>
              <a:buChar char="§"/>
              <a:defRPr/>
            </a:pPr>
            <a:r>
              <a:rPr lang="en-GB" sz="2800" dirty="0">
                <a:latin typeface="Arial" pitchFamily="34" charset="0"/>
              </a:rPr>
              <a:t>	Formation of bile salts</a:t>
            </a:r>
          </a:p>
          <a:p>
            <a:pPr>
              <a:defRPr/>
            </a:pPr>
            <a:endParaRPr lang="en-GB" sz="2800" dirty="0">
              <a:latin typeface="Arial" pitchFamily="34" charset="0"/>
            </a:endParaRPr>
          </a:p>
          <a:p>
            <a:pPr>
              <a:defRPr/>
            </a:pPr>
            <a:r>
              <a:rPr lang="en-GB" sz="2800" dirty="0">
                <a:latin typeface="Arial" pitchFamily="34" charset="0"/>
              </a:rPr>
              <a:t>It is mainly found associated with saturated fats in meat, eggs and dairy products.  It is also made in the liver from saturated fats</a:t>
            </a:r>
          </a:p>
          <a:p>
            <a:pPr>
              <a:defRPr/>
            </a:pPr>
            <a:endParaRPr lang="en-GB" sz="2800" dirty="0">
              <a:latin typeface="Arial" pitchFamily="34" charset="0"/>
            </a:endParaRPr>
          </a:p>
          <a:p>
            <a:pPr>
              <a:defRPr/>
            </a:pPr>
            <a:r>
              <a:rPr lang="en-GB" sz="2800" dirty="0">
                <a:latin typeface="Arial" pitchFamily="34" charset="0"/>
              </a:rPr>
              <a:t>Being insoluble in water (plasma), it is transported in the blood in structures called high density lipoproteins (HDLs) and low density lipoproteins (LDLs)  </a:t>
            </a:r>
          </a:p>
        </p:txBody>
      </p:sp>
      <p:pic>
        <p:nvPicPr>
          <p:cNvPr id="33793" name="Picture 1"/>
          <p:cNvPicPr>
            <a:picLocks noChangeAspect="1" noChangeArrowheads="1"/>
          </p:cNvPicPr>
          <p:nvPr/>
        </p:nvPicPr>
        <p:blipFill>
          <a:blip r:embed="rId2" cstate="print"/>
          <a:srcRect/>
          <a:stretch>
            <a:fillRect/>
          </a:stretch>
        </p:blipFill>
        <p:spPr bwMode="auto">
          <a:xfrm>
            <a:off x="9342188" y="1130474"/>
            <a:ext cx="1699130" cy="1064340"/>
          </a:xfrm>
          <a:prstGeom prst="rect">
            <a:avLst/>
          </a:prstGeom>
          <a:noFill/>
          <a:ln w="9525">
            <a:noFill/>
            <a:miter lim="800000"/>
            <a:headEnd/>
            <a:tailEnd/>
          </a:ln>
        </p:spPr>
      </p:pic>
    </p:spTree>
    <p:extLst>
      <p:ext uri="{BB962C8B-B14F-4D97-AF65-F5344CB8AC3E}">
        <p14:creationId xmlns:p14="http://schemas.microsoft.com/office/powerpoint/2010/main" val="4024698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A0454801-C67A-4EF7-993B-218D40A17916}" type="slidenum">
              <a:rPr lang="en-GB" smtClean="0"/>
              <a:pPr/>
              <a:t>22</a:t>
            </a:fld>
            <a:endParaRPr lang="en-GB" smtClean="0"/>
          </a:p>
        </p:txBody>
      </p:sp>
      <p:sp>
        <p:nvSpPr>
          <p:cNvPr id="16387" name="Text Box 2"/>
          <p:cNvSpPr txBox="1">
            <a:spLocks noChangeArrowheads="1"/>
          </p:cNvSpPr>
          <p:nvPr/>
        </p:nvSpPr>
        <p:spPr bwMode="auto">
          <a:xfrm>
            <a:off x="1631504" y="4259090"/>
            <a:ext cx="7200800" cy="2554545"/>
          </a:xfrm>
          <a:prstGeom prst="rect">
            <a:avLst/>
          </a:prstGeom>
          <a:solidFill>
            <a:srgbClr val="008000"/>
          </a:solidFill>
          <a:ln w="9525">
            <a:noFill/>
            <a:miter lim="800000"/>
            <a:headEnd/>
            <a:tailEnd/>
          </a:ln>
        </p:spPr>
        <p:txBody>
          <a:bodyPr wrap="square">
            <a:spAutoFit/>
          </a:bodyPr>
          <a:lstStyle/>
          <a:p>
            <a:r>
              <a:rPr lang="en-GB" sz="1600" dirty="0">
                <a:solidFill>
                  <a:srgbClr val="FFFF00"/>
                </a:solidFill>
              </a:rPr>
              <a:t>HDLs (mainly protein) – “good”</a:t>
            </a:r>
          </a:p>
          <a:p>
            <a:endParaRPr lang="en-GB" sz="800" dirty="0">
              <a:solidFill>
                <a:srgbClr val="FFFF00"/>
              </a:solidFill>
            </a:endParaRPr>
          </a:p>
          <a:p>
            <a:pPr indent="266700">
              <a:buFont typeface="Wingdings" pitchFamily="2" charset="2"/>
              <a:buChar char="§"/>
            </a:pPr>
            <a:r>
              <a:rPr lang="en-GB" sz="1600" dirty="0">
                <a:solidFill>
                  <a:srgbClr val="FFFF00"/>
                </a:solidFill>
              </a:rPr>
              <a:t>Composed of unsaturated fats + less cholesterol + much protein</a:t>
            </a:r>
          </a:p>
          <a:p>
            <a:pPr indent="266700">
              <a:buFont typeface="Wingdings" pitchFamily="2" charset="2"/>
              <a:buChar char="§"/>
            </a:pPr>
            <a:endParaRPr lang="en-GB" sz="800" dirty="0">
              <a:solidFill>
                <a:srgbClr val="FFFF00"/>
              </a:solidFill>
            </a:endParaRPr>
          </a:p>
          <a:p>
            <a:pPr indent="266700">
              <a:buFont typeface="Wingdings" pitchFamily="2" charset="2"/>
              <a:buChar char="§"/>
            </a:pPr>
            <a:r>
              <a:rPr lang="en-GB" sz="1600" dirty="0">
                <a:solidFill>
                  <a:srgbClr val="FFFF00"/>
                </a:solidFill>
              </a:rPr>
              <a:t>A diet high in unsaturated fats raises the HDL levels - reduce blood </a:t>
            </a:r>
          </a:p>
          <a:p>
            <a:pPr indent="266700"/>
            <a:r>
              <a:rPr lang="en-GB" sz="1600" dirty="0">
                <a:solidFill>
                  <a:srgbClr val="FFFF00"/>
                </a:solidFill>
              </a:rPr>
              <a:t>cholesterol – reduce risk of CHD – “good lipoproteins”</a:t>
            </a:r>
          </a:p>
          <a:p>
            <a:pPr indent="266700">
              <a:buFont typeface="Wingdings" pitchFamily="2" charset="2"/>
              <a:buChar char="§"/>
            </a:pPr>
            <a:endParaRPr lang="en-GB" sz="800" b="1" dirty="0">
              <a:solidFill>
                <a:srgbClr val="FFFF00"/>
              </a:solidFill>
            </a:endParaRPr>
          </a:p>
          <a:p>
            <a:pPr indent="266700">
              <a:buFont typeface="Wingdings" pitchFamily="2" charset="2"/>
              <a:buChar char="§"/>
            </a:pPr>
            <a:r>
              <a:rPr lang="en-GB" sz="1600" dirty="0">
                <a:solidFill>
                  <a:srgbClr val="FFFF00"/>
                </a:solidFill>
              </a:rPr>
              <a:t>Transport cholesterol from the tissues to the liver to be excreted in bile </a:t>
            </a:r>
          </a:p>
          <a:p>
            <a:pPr indent="266700"/>
            <a:r>
              <a:rPr lang="en-GB" sz="1600" dirty="0">
                <a:solidFill>
                  <a:srgbClr val="FFFF00"/>
                </a:solidFill>
              </a:rPr>
              <a:t>(or recycled); help to protect arteries against atherosclerosis</a:t>
            </a:r>
          </a:p>
          <a:p>
            <a:pPr indent="266700">
              <a:buFont typeface="Wingdings" pitchFamily="2" charset="2"/>
              <a:buChar char="§"/>
            </a:pPr>
            <a:endParaRPr lang="en-GB" sz="800" dirty="0">
              <a:solidFill>
                <a:srgbClr val="FFFF00"/>
              </a:solidFill>
            </a:endParaRPr>
          </a:p>
          <a:p>
            <a:pPr indent="266700">
              <a:buFont typeface="Wingdings" pitchFamily="2" charset="2"/>
              <a:buChar char="§"/>
            </a:pPr>
            <a:r>
              <a:rPr lang="en-GB" sz="1600" dirty="0">
                <a:solidFill>
                  <a:srgbClr val="FFFF00"/>
                </a:solidFill>
              </a:rPr>
              <a:t>Reduce blood cholesterol; reduce arterial deposition; and  help to remove </a:t>
            </a:r>
          </a:p>
          <a:p>
            <a:pPr indent="266700"/>
            <a:r>
              <a:rPr lang="en-GB" sz="1600" dirty="0">
                <a:solidFill>
                  <a:srgbClr val="FFFF00"/>
                </a:solidFill>
              </a:rPr>
              <a:t>fatty deposits  - decrease the formation and risk of atheromas</a:t>
            </a:r>
          </a:p>
        </p:txBody>
      </p:sp>
      <p:sp>
        <p:nvSpPr>
          <p:cNvPr id="10245" name="Text Box 5"/>
          <p:cNvSpPr txBox="1">
            <a:spLocks noChangeArrowheads="1"/>
          </p:cNvSpPr>
          <p:nvPr/>
        </p:nvSpPr>
        <p:spPr bwMode="auto">
          <a:xfrm>
            <a:off x="1631505" y="66110"/>
            <a:ext cx="2280567" cy="338554"/>
          </a:xfrm>
          <a:prstGeom prst="rect">
            <a:avLst/>
          </a:prstGeom>
          <a:noFill/>
          <a:ln w="9525">
            <a:solidFill>
              <a:schemeClr val="tx2">
                <a:lumMod val="20000"/>
                <a:lumOff val="80000"/>
              </a:schemeClr>
            </a:solidFill>
            <a:miter lim="800000"/>
            <a:headEnd/>
            <a:tailEnd/>
          </a:ln>
        </p:spPr>
        <p:txBody>
          <a:bodyPr wrap="square">
            <a:spAutoFit/>
          </a:bodyPr>
          <a:lstStyle/>
          <a:p>
            <a:pPr algn="ctr">
              <a:defRPr/>
            </a:pPr>
            <a:r>
              <a:rPr lang="en-GB" sz="1600">
                <a:solidFill>
                  <a:srgbClr val="FFFF00"/>
                </a:solidFill>
                <a:latin typeface="Arial" pitchFamily="34" charset="0"/>
              </a:rPr>
              <a:t>Lipoproteins and CHD </a:t>
            </a:r>
          </a:p>
        </p:txBody>
      </p:sp>
      <p:sp>
        <p:nvSpPr>
          <p:cNvPr id="10246" name="Text Box 8"/>
          <p:cNvSpPr txBox="1">
            <a:spLocks noChangeArrowheads="1"/>
          </p:cNvSpPr>
          <p:nvPr/>
        </p:nvSpPr>
        <p:spPr bwMode="auto">
          <a:xfrm>
            <a:off x="9024418" y="6165304"/>
            <a:ext cx="1536079" cy="523220"/>
          </a:xfrm>
          <a:prstGeom prst="rect">
            <a:avLst/>
          </a:prstGeom>
          <a:solidFill>
            <a:schemeClr val="accent2">
              <a:lumMod val="75000"/>
            </a:schemeClr>
          </a:solidFill>
          <a:ln w="9525">
            <a:noFill/>
            <a:miter lim="800000"/>
            <a:headEnd/>
            <a:tailEnd/>
          </a:ln>
        </p:spPr>
        <p:txBody>
          <a:bodyPr wrap="square">
            <a:spAutoFit/>
          </a:bodyPr>
          <a:lstStyle/>
          <a:p>
            <a:pPr algn="ctr">
              <a:defRPr/>
            </a:pPr>
            <a:r>
              <a:rPr lang="en-GB" sz="1400" dirty="0">
                <a:latin typeface="Arial" pitchFamily="34" charset="0"/>
              </a:rPr>
              <a:t>Liver cells have HDL receptors</a:t>
            </a:r>
          </a:p>
        </p:txBody>
      </p:sp>
      <p:sp>
        <p:nvSpPr>
          <p:cNvPr id="16390" name="Rectangle 7"/>
          <p:cNvSpPr>
            <a:spLocks noChangeArrowheads="1"/>
          </p:cNvSpPr>
          <p:nvPr/>
        </p:nvSpPr>
        <p:spPr bwMode="auto">
          <a:xfrm>
            <a:off x="1631504" y="476672"/>
            <a:ext cx="7200800" cy="3785652"/>
          </a:xfrm>
          <a:prstGeom prst="rect">
            <a:avLst/>
          </a:prstGeom>
          <a:solidFill>
            <a:srgbClr val="C00000"/>
          </a:solidFill>
          <a:ln w="9525">
            <a:noFill/>
            <a:miter lim="800000"/>
            <a:headEnd/>
            <a:tailEnd/>
          </a:ln>
        </p:spPr>
        <p:txBody>
          <a:bodyPr wrap="square">
            <a:spAutoFit/>
          </a:bodyPr>
          <a:lstStyle/>
          <a:p>
            <a:r>
              <a:rPr lang="en-GB" sz="1600" dirty="0">
                <a:solidFill>
                  <a:srgbClr val="FFFF00"/>
                </a:solidFill>
              </a:rPr>
              <a:t>LDLs (mainly lipid) – “bad”</a:t>
            </a:r>
          </a:p>
          <a:p>
            <a:endParaRPr lang="en-GB" sz="800" dirty="0">
              <a:solidFill>
                <a:srgbClr val="FFFF00"/>
              </a:solidFill>
            </a:endParaRPr>
          </a:p>
          <a:p>
            <a:pPr indent="361950">
              <a:buFont typeface="Wingdings" pitchFamily="2" charset="2"/>
              <a:buChar char="§"/>
            </a:pPr>
            <a:r>
              <a:rPr lang="en-GB" sz="1600" dirty="0">
                <a:solidFill>
                  <a:srgbClr val="FFFF00"/>
                </a:solidFill>
              </a:rPr>
              <a:t>Composed of - saturated fats + much cholesterol + little protein</a:t>
            </a:r>
          </a:p>
          <a:p>
            <a:pPr indent="361950">
              <a:buFont typeface="Wingdings" pitchFamily="2" charset="2"/>
              <a:buChar char="§"/>
            </a:pPr>
            <a:endParaRPr lang="en-GB" sz="800" dirty="0">
              <a:solidFill>
                <a:srgbClr val="FFFF00"/>
              </a:solidFill>
            </a:endParaRPr>
          </a:p>
          <a:p>
            <a:pPr indent="361950">
              <a:buFont typeface="Wingdings" pitchFamily="2" charset="2"/>
              <a:buChar char="§"/>
            </a:pPr>
            <a:r>
              <a:rPr lang="en-GB" sz="1600" dirty="0">
                <a:solidFill>
                  <a:srgbClr val="FFFF00"/>
                </a:solidFill>
              </a:rPr>
              <a:t>A diet high in saturated fats  raises LDL levels - increase blood </a:t>
            </a:r>
          </a:p>
          <a:p>
            <a:pPr indent="361950"/>
            <a:r>
              <a:rPr lang="en-GB" sz="1600" dirty="0">
                <a:solidFill>
                  <a:srgbClr val="FFFF00"/>
                </a:solidFill>
              </a:rPr>
              <a:t>cholesterol – increase risk of CHD</a:t>
            </a:r>
          </a:p>
          <a:p>
            <a:pPr indent="361950">
              <a:buFont typeface="Wingdings" pitchFamily="2" charset="2"/>
              <a:buChar char="§"/>
            </a:pPr>
            <a:endParaRPr lang="en-GB" sz="800" dirty="0">
              <a:solidFill>
                <a:srgbClr val="FFFF00"/>
              </a:solidFill>
            </a:endParaRPr>
          </a:p>
          <a:p>
            <a:pPr indent="361950">
              <a:buFont typeface="Wingdings" pitchFamily="2" charset="2"/>
              <a:buChar char="§"/>
            </a:pPr>
            <a:r>
              <a:rPr lang="en-GB" sz="1600" dirty="0">
                <a:solidFill>
                  <a:srgbClr val="FFFF00"/>
                </a:solidFill>
              </a:rPr>
              <a:t>Transport cholesterol from the liver to tissues via blood</a:t>
            </a:r>
          </a:p>
          <a:p>
            <a:pPr indent="361950">
              <a:buFont typeface="Wingdings" pitchFamily="2" charset="2"/>
              <a:buChar char="§"/>
            </a:pPr>
            <a:endParaRPr lang="en-GB" sz="800" dirty="0">
              <a:solidFill>
                <a:srgbClr val="FFFF00"/>
              </a:solidFill>
            </a:endParaRPr>
          </a:p>
          <a:p>
            <a:pPr indent="361950">
              <a:buFont typeface="Wingdings" pitchFamily="2" charset="2"/>
              <a:buChar char="§"/>
            </a:pPr>
            <a:r>
              <a:rPr lang="en-GB" sz="1600" dirty="0">
                <a:solidFill>
                  <a:srgbClr val="FFFF00"/>
                </a:solidFill>
              </a:rPr>
              <a:t>Tend to deposit cholesterol at damaged sites in endothelium of artery </a:t>
            </a:r>
          </a:p>
          <a:p>
            <a:pPr indent="361950"/>
            <a:r>
              <a:rPr lang="en-GB" sz="1600" dirty="0">
                <a:solidFill>
                  <a:srgbClr val="FFFF00"/>
                </a:solidFill>
              </a:rPr>
              <a:t>walls. LDL’s are referred to as “bad lipoproteins”</a:t>
            </a:r>
          </a:p>
          <a:p>
            <a:pPr indent="361950">
              <a:buFont typeface="Wingdings" pitchFamily="2" charset="2"/>
              <a:buChar char="§"/>
            </a:pPr>
            <a:endParaRPr lang="en-GB" sz="800" dirty="0">
              <a:solidFill>
                <a:srgbClr val="FFFF00"/>
              </a:solidFill>
            </a:endParaRPr>
          </a:p>
          <a:p>
            <a:pPr indent="361950">
              <a:buFont typeface="Wingdings" pitchFamily="2" charset="2"/>
              <a:buChar char="§"/>
            </a:pPr>
            <a:r>
              <a:rPr lang="en-GB" sz="1600" dirty="0">
                <a:solidFill>
                  <a:srgbClr val="FFFF00"/>
                </a:solidFill>
              </a:rPr>
              <a:t>Saturated fats reduce activity of LDL receptors in tissues – therefore, </a:t>
            </a:r>
          </a:p>
          <a:p>
            <a:pPr indent="361950"/>
            <a:r>
              <a:rPr lang="en-GB" sz="1600" dirty="0">
                <a:solidFill>
                  <a:srgbClr val="FFFF00"/>
                </a:solidFill>
              </a:rPr>
              <a:t>less cholesterol is  removed from blood – deposited in artery walls to </a:t>
            </a:r>
          </a:p>
          <a:p>
            <a:pPr indent="361950"/>
            <a:r>
              <a:rPr lang="en-GB" sz="1600" dirty="0">
                <a:solidFill>
                  <a:srgbClr val="FFFF00"/>
                </a:solidFill>
              </a:rPr>
              <a:t>form atheromas</a:t>
            </a:r>
          </a:p>
          <a:p>
            <a:pPr indent="361950">
              <a:buFont typeface="Wingdings" pitchFamily="2" charset="2"/>
              <a:buChar char="§"/>
            </a:pPr>
            <a:endParaRPr lang="en-GB" sz="800" dirty="0">
              <a:solidFill>
                <a:srgbClr val="FFFF00"/>
              </a:solidFill>
            </a:endParaRPr>
          </a:p>
          <a:p>
            <a:pPr indent="361950">
              <a:buFont typeface="Wingdings" pitchFamily="2" charset="2"/>
              <a:buChar char="§"/>
            </a:pPr>
            <a:r>
              <a:rPr lang="en-GB" sz="1600" dirty="0">
                <a:solidFill>
                  <a:srgbClr val="FFFF00"/>
                </a:solidFill>
              </a:rPr>
              <a:t>Unsaturated fats increase activity of LDL receptors – decrease LDLs  in </a:t>
            </a:r>
          </a:p>
          <a:p>
            <a:pPr indent="361950"/>
            <a:r>
              <a:rPr lang="en-GB" sz="1600" dirty="0">
                <a:solidFill>
                  <a:srgbClr val="FFFF00"/>
                </a:solidFill>
              </a:rPr>
              <a:t>blood</a:t>
            </a:r>
          </a:p>
        </p:txBody>
      </p:sp>
      <p:pic>
        <p:nvPicPr>
          <p:cNvPr id="16391" name="il_fi" descr="http://nymethodist.adam.com/graphics/images/en/19279.jpg"/>
          <p:cNvPicPr>
            <a:picLocks noChangeAspect="1" noChangeArrowheads="1"/>
          </p:cNvPicPr>
          <p:nvPr/>
        </p:nvPicPr>
        <p:blipFill>
          <a:blip r:embed="rId2" r:link="rId3" cstate="print"/>
          <a:srcRect l="52069" t="25035" b="7204"/>
          <a:stretch>
            <a:fillRect/>
          </a:stretch>
        </p:blipFill>
        <p:spPr bwMode="auto">
          <a:xfrm>
            <a:off x="8879464" y="1628800"/>
            <a:ext cx="1717730" cy="1944216"/>
          </a:xfrm>
          <a:prstGeom prst="rect">
            <a:avLst/>
          </a:prstGeom>
          <a:noFill/>
          <a:ln w="9525">
            <a:noFill/>
            <a:miter lim="800000"/>
            <a:headEnd/>
            <a:tailEnd/>
          </a:ln>
        </p:spPr>
      </p:pic>
      <p:pic>
        <p:nvPicPr>
          <p:cNvPr id="16392" name="il_fi" descr="http://nymethodist.adam.com/graphics/images/en/19279.jpg"/>
          <p:cNvPicPr>
            <a:picLocks noChangeAspect="1" noChangeArrowheads="1"/>
          </p:cNvPicPr>
          <p:nvPr/>
        </p:nvPicPr>
        <p:blipFill>
          <a:blip r:embed="rId2" r:link="rId3" cstate="print"/>
          <a:srcRect l="3658" t="13850" r="63429" b="72552"/>
          <a:stretch>
            <a:fillRect/>
          </a:stretch>
        </p:blipFill>
        <p:spPr bwMode="auto">
          <a:xfrm>
            <a:off x="9108380" y="3645024"/>
            <a:ext cx="1308100" cy="431800"/>
          </a:xfrm>
          <a:prstGeom prst="rect">
            <a:avLst/>
          </a:prstGeom>
          <a:noFill/>
          <a:ln w="9525">
            <a:noFill/>
            <a:miter lim="800000"/>
            <a:headEnd/>
            <a:tailEnd/>
          </a:ln>
        </p:spPr>
      </p:pic>
      <p:pic>
        <p:nvPicPr>
          <p:cNvPr id="16393" name="il_fi" descr="http://nymethodist.adam.com/graphics/images/en/19279.jpg"/>
          <p:cNvPicPr>
            <a:picLocks noChangeAspect="1" noChangeArrowheads="1"/>
          </p:cNvPicPr>
          <p:nvPr/>
        </p:nvPicPr>
        <p:blipFill>
          <a:blip r:embed="rId2" r:link="rId3" cstate="print"/>
          <a:srcRect t="33313" r="51936" b="6334"/>
          <a:stretch>
            <a:fillRect/>
          </a:stretch>
        </p:blipFill>
        <p:spPr bwMode="auto">
          <a:xfrm>
            <a:off x="8913876" y="4293096"/>
            <a:ext cx="1668844" cy="1728192"/>
          </a:xfrm>
          <a:prstGeom prst="rect">
            <a:avLst/>
          </a:prstGeom>
          <a:noFill/>
          <a:ln w="9525">
            <a:noFill/>
            <a:miter lim="800000"/>
            <a:headEnd/>
            <a:tailEnd/>
          </a:ln>
        </p:spPr>
      </p:pic>
      <p:pic>
        <p:nvPicPr>
          <p:cNvPr id="16394" name="Picture 11"/>
          <p:cNvPicPr>
            <a:picLocks noChangeAspect="1" noChangeArrowheads="1"/>
          </p:cNvPicPr>
          <p:nvPr/>
        </p:nvPicPr>
        <p:blipFill>
          <a:blip r:embed="rId4" cstate="print"/>
          <a:srcRect/>
          <a:stretch>
            <a:fillRect/>
          </a:stretch>
        </p:blipFill>
        <p:spPr bwMode="auto">
          <a:xfrm>
            <a:off x="8927572" y="116632"/>
            <a:ext cx="1632924" cy="1296144"/>
          </a:xfrm>
          <a:prstGeom prst="rect">
            <a:avLst/>
          </a:prstGeom>
          <a:noFill/>
          <a:ln w="9525">
            <a:noFill/>
            <a:miter lim="800000"/>
            <a:headEnd/>
            <a:tailEnd/>
          </a:ln>
        </p:spPr>
      </p:pic>
    </p:spTree>
    <p:extLst>
      <p:ext uri="{BB962C8B-B14F-4D97-AF65-F5344CB8AC3E}">
        <p14:creationId xmlns:p14="http://schemas.microsoft.com/office/powerpoint/2010/main" val="4172087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420BE0AA-F163-4657-BA18-914A9233EECA}" type="slidenum">
              <a:rPr lang="en-GB" smtClean="0"/>
              <a:pPr/>
              <a:t>23</a:t>
            </a:fld>
            <a:endParaRPr lang="en-GB" smtClean="0"/>
          </a:p>
        </p:txBody>
      </p:sp>
      <p:sp>
        <p:nvSpPr>
          <p:cNvPr id="17411" name="Text Box 2"/>
          <p:cNvSpPr txBox="1">
            <a:spLocks noChangeArrowheads="1"/>
          </p:cNvSpPr>
          <p:nvPr/>
        </p:nvSpPr>
        <p:spPr bwMode="auto">
          <a:xfrm>
            <a:off x="450703" y="817557"/>
            <a:ext cx="11326090" cy="3785652"/>
          </a:xfrm>
          <a:prstGeom prst="rect">
            <a:avLst/>
          </a:prstGeom>
          <a:noFill/>
          <a:ln w="9525">
            <a:noFill/>
            <a:miter lim="800000"/>
            <a:headEnd/>
            <a:tailEnd/>
          </a:ln>
        </p:spPr>
        <p:txBody>
          <a:bodyPr wrap="square">
            <a:spAutoFit/>
          </a:bodyPr>
          <a:lstStyle/>
          <a:p>
            <a:pPr marL="361950" indent="-266700">
              <a:buClr>
                <a:srgbClr val="0000FF"/>
              </a:buClr>
              <a:buFontTx/>
              <a:buChar char="•"/>
            </a:pPr>
            <a:r>
              <a:rPr lang="en-GB" sz="2000" dirty="0"/>
              <a:t>A diet high in saturated fat and cholesterol increases blood cholesterol levels – increase s concentrations of LDLs and lowers concentrations of HDLs– more cholesterol is transported in the blood , from the liver to tissues – increases risk of </a:t>
            </a:r>
            <a:r>
              <a:rPr lang="en-GB" sz="2000" dirty="0" smtClean="0"/>
              <a:t>CHD</a:t>
            </a:r>
            <a:endParaRPr lang="en-GB" sz="2000" dirty="0"/>
          </a:p>
          <a:p>
            <a:pPr marL="361950" indent="-266700">
              <a:buClr>
                <a:srgbClr val="0000FF"/>
              </a:buClr>
              <a:buFontTx/>
              <a:buChar char="•"/>
            </a:pPr>
            <a:r>
              <a:rPr lang="en-GB" sz="2000" dirty="0"/>
              <a:t>A low saturated fat diet reduces the overall concentration of  </a:t>
            </a:r>
            <a:r>
              <a:rPr lang="en-GB" sz="2000" dirty="0" smtClean="0"/>
              <a:t>lipoproteins</a:t>
            </a:r>
            <a:endParaRPr lang="en-GB" sz="2000" dirty="0"/>
          </a:p>
          <a:p>
            <a:pPr marL="361950" indent="-266700">
              <a:buClr>
                <a:srgbClr val="0000FF"/>
              </a:buClr>
              <a:buFontTx/>
              <a:buChar char="•"/>
            </a:pPr>
            <a:r>
              <a:rPr lang="en-GB" sz="2000" dirty="0"/>
              <a:t>A diet rich in unsaturated fats increases the proportions of HDLs and lowers LDLs in blood – more cholesterol is transported to the liver from tissues – reduces risk of </a:t>
            </a:r>
            <a:r>
              <a:rPr lang="en-GB" sz="2000" dirty="0" smtClean="0"/>
              <a:t>CHD</a:t>
            </a:r>
            <a:endParaRPr lang="en-GB" sz="2000" dirty="0"/>
          </a:p>
          <a:p>
            <a:pPr marL="361950" indent="-266700">
              <a:buClr>
                <a:srgbClr val="0000FF"/>
              </a:buClr>
              <a:buFontTx/>
              <a:buChar char="•"/>
            </a:pPr>
            <a:r>
              <a:rPr lang="en-GB" sz="2000" dirty="0"/>
              <a:t>Eating monounsaturated and polyunsaturated fats helps to reduce the  concentration of LDLs in the </a:t>
            </a:r>
            <a:r>
              <a:rPr lang="en-GB" sz="2000" dirty="0" smtClean="0"/>
              <a:t>blood</a:t>
            </a:r>
            <a:endParaRPr lang="en-GB" sz="2000" dirty="0"/>
          </a:p>
          <a:p>
            <a:pPr marL="361950" indent="-266700">
              <a:buClr>
                <a:srgbClr val="0000FF"/>
              </a:buClr>
              <a:buFontTx/>
              <a:buChar char="•"/>
            </a:pPr>
            <a:r>
              <a:rPr lang="en-GB" sz="2000" dirty="0"/>
              <a:t>Cholesterol is derived from many sources – animal fats; eggs; milk; </a:t>
            </a:r>
            <a:r>
              <a:rPr lang="en-GB" sz="2000" dirty="0" smtClean="0"/>
              <a:t>butter</a:t>
            </a:r>
            <a:endParaRPr lang="en-GB" sz="2000" dirty="0"/>
          </a:p>
          <a:p>
            <a:pPr marL="361950" indent="-266700">
              <a:buClr>
                <a:srgbClr val="0000FF"/>
              </a:buClr>
              <a:buFontTx/>
              <a:buChar char="•"/>
            </a:pPr>
            <a:r>
              <a:rPr lang="en-GB" sz="2000" dirty="0"/>
              <a:t>Ratio of HDL to LDL is important   </a:t>
            </a:r>
          </a:p>
          <a:p>
            <a:pPr marL="819150" lvl="1" indent="-266700">
              <a:buClr>
                <a:srgbClr val="0000FF"/>
              </a:buClr>
              <a:buFontTx/>
              <a:buChar char="-"/>
            </a:pPr>
            <a:r>
              <a:rPr lang="en-GB" sz="2000" dirty="0"/>
              <a:t>a high  blood (plasma) concentration of HDLs reduces the deposition of cholesterol in artery </a:t>
            </a:r>
            <a:r>
              <a:rPr lang="en-GB" sz="2000" dirty="0" smtClean="0"/>
              <a:t>walls</a:t>
            </a:r>
            <a:endParaRPr lang="en-GB" sz="2000" dirty="0"/>
          </a:p>
          <a:p>
            <a:pPr marL="819150" lvl="1" indent="-266700">
              <a:buClr>
                <a:srgbClr val="0000FF"/>
              </a:buClr>
              <a:buFontTx/>
              <a:buChar char="-"/>
            </a:pPr>
            <a:r>
              <a:rPr lang="en-GB" sz="2000" dirty="0"/>
              <a:t>a high blood (plasma) concentration of LDLs increases the deposition of cholesterol in artery walls</a:t>
            </a:r>
          </a:p>
        </p:txBody>
      </p:sp>
      <p:sp>
        <p:nvSpPr>
          <p:cNvPr id="11268" name="Rectangle 3"/>
          <p:cNvSpPr>
            <a:spLocks noChangeArrowheads="1"/>
          </p:cNvSpPr>
          <p:nvPr/>
        </p:nvSpPr>
        <p:spPr bwMode="auto">
          <a:xfrm>
            <a:off x="1922449" y="110066"/>
            <a:ext cx="5683696" cy="523220"/>
          </a:xfrm>
          <a:prstGeom prst="rect">
            <a:avLst/>
          </a:prstGeom>
          <a:noFill/>
          <a:ln w="9525">
            <a:solidFill>
              <a:schemeClr val="tx2">
                <a:lumMod val="20000"/>
                <a:lumOff val="80000"/>
              </a:schemeClr>
            </a:solidFill>
            <a:miter lim="800000"/>
            <a:headEnd/>
            <a:tailEnd/>
          </a:ln>
        </p:spPr>
        <p:txBody>
          <a:bodyPr wrap="square">
            <a:spAutoFit/>
          </a:bodyPr>
          <a:lstStyle/>
          <a:p>
            <a:pPr>
              <a:defRPr/>
            </a:pPr>
            <a:r>
              <a:rPr lang="en-GB" sz="2800" dirty="0">
                <a:latin typeface="Arial" pitchFamily="34" charset="0"/>
              </a:rPr>
              <a:t>Diet, Lipoproteins and CHD</a:t>
            </a:r>
          </a:p>
        </p:txBody>
      </p:sp>
      <p:sp>
        <p:nvSpPr>
          <p:cNvPr id="31745" name="Text Box 1"/>
          <p:cNvSpPr txBox="1">
            <a:spLocks noChangeArrowheads="1"/>
          </p:cNvSpPr>
          <p:nvPr/>
        </p:nvSpPr>
        <p:spPr bwMode="auto">
          <a:xfrm>
            <a:off x="623455" y="4603209"/>
            <a:ext cx="10730345" cy="2138159"/>
          </a:xfrm>
          <a:prstGeom prst="rect">
            <a:avLst/>
          </a:prstGeom>
          <a:solidFill>
            <a:srgbClr val="EAF1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indent="266700" fontAlgn="base">
              <a:spcBef>
                <a:spcPct val="0"/>
              </a:spcBef>
              <a:buFont typeface="Wingdings" pitchFamily="2" charset="2"/>
              <a:buChar char="§"/>
            </a:pPr>
            <a:r>
              <a:rPr lang="en-GB" sz="2000" dirty="0">
                <a:latin typeface="Arial" pitchFamily="34" charset="0"/>
                <a:cs typeface="Arial" pitchFamily="34" charset="0"/>
              </a:rPr>
              <a:t>Only a small amount of free cholesterol escapes from LDLs under </a:t>
            </a:r>
            <a:r>
              <a:rPr lang="en-GB" sz="2000" b="1" dirty="0">
                <a:latin typeface="Arial" pitchFamily="34" charset="0"/>
                <a:cs typeface="Arial" pitchFamily="34" charset="0"/>
              </a:rPr>
              <a:t>normal</a:t>
            </a:r>
            <a:r>
              <a:rPr lang="en-GB" sz="2000" dirty="0">
                <a:latin typeface="Arial" pitchFamily="34" charset="0"/>
                <a:cs typeface="Arial" pitchFamily="34" charset="0"/>
              </a:rPr>
              <a:t> conditions.  </a:t>
            </a:r>
          </a:p>
          <a:p>
            <a:pPr indent="266700" fontAlgn="base">
              <a:spcBef>
                <a:spcPct val="0"/>
              </a:spcBef>
              <a:buFont typeface="Wingdings" pitchFamily="2" charset="2"/>
              <a:buChar char="§"/>
            </a:pPr>
            <a:r>
              <a:rPr lang="en-GB" sz="2000" dirty="0">
                <a:latin typeface="Arial" pitchFamily="34" charset="0"/>
                <a:cs typeface="Arial" pitchFamily="34" charset="0"/>
              </a:rPr>
              <a:t>A </a:t>
            </a:r>
            <a:r>
              <a:rPr lang="en-GB" sz="2000" b="1" dirty="0">
                <a:latin typeface="Arial" pitchFamily="34" charset="0"/>
                <a:cs typeface="Arial" pitchFamily="34" charset="0"/>
              </a:rPr>
              <a:t>high</a:t>
            </a:r>
            <a:r>
              <a:rPr lang="en-GB" sz="2000" dirty="0">
                <a:latin typeface="Arial" pitchFamily="34" charset="0"/>
                <a:cs typeface="Arial" pitchFamily="34" charset="0"/>
              </a:rPr>
              <a:t> amount of cholesterol in the LDLs causes </a:t>
            </a:r>
            <a:r>
              <a:rPr lang="en-GB" sz="2000" b="1" dirty="0">
                <a:latin typeface="Arial" pitchFamily="34" charset="0"/>
                <a:cs typeface="Arial" pitchFamily="34" charset="0"/>
              </a:rPr>
              <a:t>increased</a:t>
            </a:r>
            <a:r>
              <a:rPr lang="en-GB" sz="2000" dirty="0">
                <a:latin typeface="Arial" pitchFamily="34" charset="0"/>
                <a:cs typeface="Arial" pitchFamily="34" charset="0"/>
              </a:rPr>
              <a:t> leakage of cholesterol into the </a:t>
            </a:r>
          </a:p>
          <a:p>
            <a:pPr indent="266700" fontAlgn="base">
              <a:spcBef>
                <a:spcPct val="0"/>
              </a:spcBef>
            </a:pPr>
            <a:r>
              <a:rPr lang="en-GB" sz="2000" dirty="0">
                <a:latin typeface="Arial" pitchFamily="34" charset="0"/>
                <a:cs typeface="Arial" pitchFamily="34" charset="0"/>
              </a:rPr>
              <a:t>plasma</a:t>
            </a:r>
          </a:p>
          <a:p>
            <a:pPr indent="266700" fontAlgn="base">
              <a:spcBef>
                <a:spcPct val="0"/>
              </a:spcBef>
              <a:buFont typeface="Wingdings" pitchFamily="2" charset="2"/>
              <a:buChar char="§"/>
            </a:pPr>
            <a:r>
              <a:rPr lang="en-GB" sz="2000" dirty="0">
                <a:latin typeface="Arial" pitchFamily="34" charset="0"/>
                <a:cs typeface="Arial" pitchFamily="34" charset="0"/>
              </a:rPr>
              <a:t>Cholesterol is deposited at the site of damage in arterial walls arterial walls – forming </a:t>
            </a:r>
            <a:r>
              <a:rPr lang="en-GB" sz="2000" b="1" dirty="0">
                <a:latin typeface="Arial" pitchFamily="34" charset="0"/>
                <a:cs typeface="Arial" pitchFamily="34" charset="0"/>
              </a:rPr>
              <a:t>fatty </a:t>
            </a:r>
          </a:p>
          <a:p>
            <a:pPr indent="266700" fontAlgn="base">
              <a:spcBef>
                <a:spcPct val="0"/>
              </a:spcBef>
            </a:pPr>
            <a:r>
              <a:rPr lang="en-GB" sz="2000" b="1" dirty="0">
                <a:latin typeface="Arial" pitchFamily="34" charset="0"/>
                <a:cs typeface="Arial" pitchFamily="34" charset="0"/>
              </a:rPr>
              <a:t>streaks</a:t>
            </a:r>
            <a:r>
              <a:rPr lang="en-GB" sz="2000" dirty="0">
                <a:latin typeface="Arial" pitchFamily="34" charset="0"/>
                <a:cs typeface="Arial" pitchFamily="34" charset="0"/>
              </a:rPr>
              <a:t> – leading to the development of </a:t>
            </a:r>
            <a:r>
              <a:rPr lang="en-GB" sz="2000" b="1" dirty="0">
                <a:latin typeface="Arial" pitchFamily="34" charset="0"/>
                <a:cs typeface="Arial" pitchFamily="34" charset="0"/>
              </a:rPr>
              <a:t>plaques</a:t>
            </a:r>
            <a:r>
              <a:rPr lang="en-GB" sz="2000" dirty="0">
                <a:latin typeface="Arial" pitchFamily="34" charset="0"/>
                <a:cs typeface="Arial" pitchFamily="34" charset="0"/>
              </a:rPr>
              <a:t> (atheroma)</a:t>
            </a:r>
          </a:p>
          <a:p>
            <a:pPr indent="266700" fontAlgn="base">
              <a:spcBef>
                <a:spcPct val="0"/>
              </a:spcBef>
              <a:buFont typeface="Wingdings" pitchFamily="2" charset="2"/>
              <a:buChar char="§"/>
            </a:pPr>
            <a:r>
              <a:rPr lang="en-GB" sz="2000" dirty="0">
                <a:latin typeface="Arial" pitchFamily="34" charset="0"/>
                <a:cs typeface="Arial" pitchFamily="34" charset="0"/>
              </a:rPr>
              <a:t>An atheroma increases the risk of blood clotting in arteries.  </a:t>
            </a:r>
          </a:p>
          <a:p>
            <a:pPr indent="266700" fontAlgn="base">
              <a:spcBef>
                <a:spcPct val="0"/>
              </a:spcBef>
              <a:buFont typeface="Wingdings" pitchFamily="2" charset="2"/>
              <a:buChar char="§"/>
            </a:pPr>
            <a:r>
              <a:rPr lang="en-GB" sz="2000" dirty="0">
                <a:latin typeface="Arial" pitchFamily="34" charset="0"/>
                <a:cs typeface="Arial" pitchFamily="34" charset="0"/>
              </a:rPr>
              <a:t>Deposits may start to build up from childhood</a:t>
            </a:r>
          </a:p>
          <a:p>
            <a:pPr fontAlgn="base">
              <a:spcBef>
                <a:spcPct val="0"/>
              </a:spcBef>
            </a:pPr>
            <a:endParaRPr lang="en-GB" sz="1600" dirty="0">
              <a:solidFill>
                <a:srgbClr val="FFFF00"/>
              </a:solidFill>
              <a:latin typeface="Arial" pitchFamily="34" charset="0"/>
              <a:cs typeface="Arial" pitchFamily="34" charset="0"/>
            </a:endParaRPr>
          </a:p>
          <a:p>
            <a:pPr fontAlgn="base">
              <a:spcBef>
                <a:spcPct val="0"/>
              </a:spcBef>
            </a:pPr>
            <a:endParaRPr lang="en-US" sz="16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64177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xfrm>
            <a:off x="8610600" y="6349539"/>
            <a:ext cx="2743200" cy="365125"/>
          </a:xfrm>
          <a:noFill/>
        </p:spPr>
        <p:txBody>
          <a:bodyPr/>
          <a:lstStyle/>
          <a:p>
            <a:fld id="{6374E08F-1518-4598-8B0F-41E4136B39E0}" type="slidenum">
              <a:rPr lang="en-GB" smtClean="0"/>
              <a:pPr/>
              <a:t>24</a:t>
            </a:fld>
            <a:endParaRPr lang="en-GB" smtClean="0"/>
          </a:p>
        </p:txBody>
      </p:sp>
      <p:sp>
        <p:nvSpPr>
          <p:cNvPr id="20483" name="Text Box 1026"/>
          <p:cNvSpPr txBox="1">
            <a:spLocks noChangeArrowheads="1"/>
          </p:cNvSpPr>
          <p:nvPr/>
        </p:nvSpPr>
        <p:spPr bwMode="auto">
          <a:xfrm>
            <a:off x="1887578" y="35914"/>
            <a:ext cx="2721001" cy="584775"/>
          </a:xfrm>
          <a:prstGeom prst="rect">
            <a:avLst/>
          </a:prstGeom>
          <a:noFill/>
          <a:ln w="9525">
            <a:solidFill>
              <a:schemeClr val="accent1"/>
            </a:solidFill>
            <a:miter lim="800000"/>
            <a:headEnd/>
            <a:tailEnd/>
          </a:ln>
        </p:spPr>
        <p:txBody>
          <a:bodyPr wrap="none">
            <a:spAutoFit/>
          </a:bodyPr>
          <a:lstStyle/>
          <a:p>
            <a:r>
              <a:rPr lang="en-GB" sz="3200" dirty="0"/>
              <a:t>Atherosclerosis</a:t>
            </a:r>
          </a:p>
        </p:txBody>
      </p:sp>
      <p:sp>
        <p:nvSpPr>
          <p:cNvPr id="20484" name="Text Box 1027"/>
          <p:cNvSpPr txBox="1">
            <a:spLocks noChangeArrowheads="1"/>
          </p:cNvSpPr>
          <p:nvPr/>
        </p:nvSpPr>
        <p:spPr bwMode="auto">
          <a:xfrm>
            <a:off x="353291" y="528355"/>
            <a:ext cx="11305309" cy="6186309"/>
          </a:xfrm>
          <a:prstGeom prst="rect">
            <a:avLst/>
          </a:prstGeom>
          <a:noFill/>
          <a:ln w="9525">
            <a:noFill/>
            <a:miter lim="800000"/>
            <a:headEnd/>
            <a:tailEnd/>
          </a:ln>
        </p:spPr>
        <p:txBody>
          <a:bodyPr wrap="square">
            <a:spAutoFit/>
          </a:bodyPr>
          <a:lstStyle/>
          <a:p>
            <a:r>
              <a:rPr lang="en-GB" dirty="0"/>
              <a:t>The main process leading to cardiovascular disease is the accumulation of fatty material (plaque) in artery walls – mainly aorta, coronary arteries, and carotid artery) , narrowing their lumen and thus restricting blood flow to tissues and cardiac muscle</a:t>
            </a:r>
          </a:p>
          <a:p>
            <a:endParaRPr lang="en-GB" dirty="0"/>
          </a:p>
          <a:p>
            <a:r>
              <a:rPr lang="en-GB" dirty="0"/>
              <a:t>Arteries also become hardened and lose their elasticity  – termed arteriosclerosis.</a:t>
            </a:r>
          </a:p>
          <a:p>
            <a:endParaRPr lang="en-GB" dirty="0"/>
          </a:p>
          <a:p>
            <a:r>
              <a:rPr lang="en-GB" dirty="0"/>
              <a:t>The fatty material may increase the risk of blood clots , obstructing the flow altogether.  </a:t>
            </a:r>
          </a:p>
          <a:p>
            <a:endParaRPr lang="en-GB" dirty="0"/>
          </a:p>
          <a:p>
            <a:r>
              <a:rPr lang="en-GB" dirty="0"/>
              <a:t>Tissue does nor receive enough O</a:t>
            </a:r>
            <a:r>
              <a:rPr lang="en-GB" baseline="-25000" dirty="0"/>
              <a:t>2</a:t>
            </a:r>
            <a:r>
              <a:rPr lang="en-GB" dirty="0"/>
              <a:t> and nutrients and may die.  </a:t>
            </a:r>
          </a:p>
          <a:p>
            <a:endParaRPr lang="en-GB" dirty="0"/>
          </a:p>
          <a:p>
            <a:r>
              <a:rPr lang="en-GB" b="1" dirty="0"/>
              <a:t>	</a:t>
            </a:r>
            <a:r>
              <a:rPr lang="en-GB" dirty="0"/>
              <a:t>Plaque – formed due to build up of fatty material (atheroma) under endothelium in 	artery wall – consists of cholesterol, fibres, dead, muscle cells, platelets, and foam 	cells (phagocytes with ingested fat).</a:t>
            </a:r>
          </a:p>
          <a:p>
            <a:endParaRPr lang="en-GB" dirty="0"/>
          </a:p>
          <a:p>
            <a:r>
              <a:rPr lang="en-GB" dirty="0"/>
              <a:t>Damage (break)  in artery wall encourages atheroma formation – damage may be due to hypertension, or carbon monoxide and nicotine from smoking</a:t>
            </a:r>
          </a:p>
          <a:p>
            <a:endParaRPr lang="en-GB" dirty="0"/>
          </a:p>
          <a:p>
            <a:r>
              <a:rPr lang="en-GB" dirty="0"/>
              <a:t>Deposited material originates in plasma</a:t>
            </a:r>
          </a:p>
          <a:p>
            <a:endParaRPr lang="en-GB" dirty="0"/>
          </a:p>
          <a:p>
            <a:r>
              <a:rPr lang="en-GB" dirty="0"/>
              <a:t>Deposits may start to build up from childhood</a:t>
            </a:r>
          </a:p>
          <a:p>
            <a:endParaRPr lang="en-GB" dirty="0"/>
          </a:p>
          <a:p>
            <a:r>
              <a:rPr lang="en-GB" dirty="0"/>
              <a:t>Plaques in the lining of arteries, make the arteries less elastic and restrict blood flow</a:t>
            </a:r>
          </a:p>
          <a:p>
            <a:r>
              <a:rPr lang="en-GB" dirty="0" smtClean="0"/>
              <a:t>The </a:t>
            </a:r>
            <a:r>
              <a:rPr lang="en-GB" dirty="0"/>
              <a:t>condition is called </a:t>
            </a:r>
            <a:r>
              <a:rPr lang="en-GB" b="1" dirty="0"/>
              <a:t>atherosclerosis</a:t>
            </a:r>
          </a:p>
        </p:txBody>
      </p:sp>
      <p:sp>
        <p:nvSpPr>
          <p:cNvPr id="5" name="Text Box 2"/>
          <p:cNvSpPr txBox="1">
            <a:spLocks noChangeArrowheads="1"/>
          </p:cNvSpPr>
          <p:nvPr/>
        </p:nvSpPr>
        <p:spPr bwMode="auto">
          <a:xfrm>
            <a:off x="4483888" y="4817338"/>
            <a:ext cx="7254875" cy="585788"/>
          </a:xfrm>
          <a:prstGeom prst="rect">
            <a:avLst/>
          </a:prstGeom>
          <a:noFill/>
          <a:ln w="9525">
            <a:solidFill>
              <a:schemeClr val="accent1"/>
            </a:solidFill>
            <a:miter lim="800000"/>
            <a:headEnd/>
            <a:tailEnd/>
          </a:ln>
        </p:spPr>
        <p:txBody>
          <a:bodyPr>
            <a:spAutoFit/>
          </a:bodyPr>
          <a:lstStyle/>
          <a:p>
            <a:r>
              <a:rPr lang="en-GB" sz="1600" dirty="0"/>
              <a:t>An atheroma increases the risk of blood clotting – the clot  may break off and lodge in coronary arteries – causing myocardial infarction (tissue death) </a:t>
            </a:r>
          </a:p>
        </p:txBody>
      </p:sp>
    </p:spTree>
    <p:extLst>
      <p:ext uri="{BB962C8B-B14F-4D97-AF65-F5344CB8AC3E}">
        <p14:creationId xmlns:p14="http://schemas.microsoft.com/office/powerpoint/2010/main" val="3018652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7ACB1FDB-2515-464C-8501-BCDB15E90D2F}" type="slidenum">
              <a:rPr lang="en-GB" smtClean="0"/>
              <a:pPr/>
              <a:t>25</a:t>
            </a:fld>
            <a:endParaRPr lang="en-GB" smtClean="0"/>
          </a:p>
        </p:txBody>
      </p:sp>
      <p:pic>
        <p:nvPicPr>
          <p:cNvPr id="30722" name="Picture 2" descr="Illustration of plaque build-up in an artery."/>
          <p:cNvPicPr>
            <a:picLocks noChangeAspect="1" noChangeArrowheads="1"/>
          </p:cNvPicPr>
          <p:nvPr/>
        </p:nvPicPr>
        <p:blipFill>
          <a:blip r:embed="rId2" cstate="print">
            <a:lum bright="-12000" contrast="21000"/>
          </a:blip>
          <a:srcRect l="52502" t="49254" r="2816" b="8955"/>
          <a:stretch>
            <a:fillRect/>
          </a:stretch>
        </p:blipFill>
        <p:spPr bwMode="auto">
          <a:xfrm>
            <a:off x="568602" y="5201816"/>
            <a:ext cx="2365978" cy="1656184"/>
          </a:xfrm>
          <a:prstGeom prst="rect">
            <a:avLst/>
          </a:prstGeom>
          <a:noFill/>
        </p:spPr>
      </p:pic>
      <p:pic>
        <p:nvPicPr>
          <p:cNvPr id="5" name="Picture 2" descr="Illustration of plaque build-up in an artery."/>
          <p:cNvPicPr>
            <a:picLocks noChangeAspect="1" noChangeArrowheads="1"/>
          </p:cNvPicPr>
          <p:nvPr/>
        </p:nvPicPr>
        <p:blipFill>
          <a:blip r:embed="rId2" cstate="print">
            <a:lum bright="-12000" contrast="21000"/>
          </a:blip>
          <a:srcRect l="2234" t="7463" r="50850" b="50746"/>
          <a:stretch>
            <a:fillRect/>
          </a:stretch>
        </p:blipFill>
        <p:spPr bwMode="auto">
          <a:xfrm>
            <a:off x="528587" y="92249"/>
            <a:ext cx="2376265" cy="1584176"/>
          </a:xfrm>
          <a:prstGeom prst="rect">
            <a:avLst/>
          </a:prstGeom>
          <a:noFill/>
        </p:spPr>
      </p:pic>
      <p:pic>
        <p:nvPicPr>
          <p:cNvPr id="6" name="Picture 2" descr="Illustration of plaque build-up in an artery."/>
          <p:cNvPicPr>
            <a:picLocks noChangeAspect="1" noChangeArrowheads="1"/>
          </p:cNvPicPr>
          <p:nvPr/>
        </p:nvPicPr>
        <p:blipFill>
          <a:blip r:embed="rId2" cstate="print">
            <a:lum bright="-12000" contrast="21000"/>
          </a:blip>
          <a:srcRect l="2234" t="49254" r="50850" b="8955"/>
          <a:stretch>
            <a:fillRect/>
          </a:stretch>
        </p:blipFill>
        <p:spPr bwMode="auto">
          <a:xfrm>
            <a:off x="558316" y="3619499"/>
            <a:ext cx="2376264" cy="1537693"/>
          </a:xfrm>
          <a:prstGeom prst="rect">
            <a:avLst/>
          </a:prstGeom>
          <a:noFill/>
        </p:spPr>
      </p:pic>
      <p:pic>
        <p:nvPicPr>
          <p:cNvPr id="7" name="Picture 2" descr="Illustration of plaque build-up in an artery."/>
          <p:cNvPicPr>
            <a:picLocks noChangeAspect="1" noChangeArrowheads="1"/>
          </p:cNvPicPr>
          <p:nvPr/>
        </p:nvPicPr>
        <p:blipFill>
          <a:blip r:embed="rId2" cstate="print">
            <a:lum bright="-12000" contrast="21000"/>
          </a:blip>
          <a:srcRect l="52502" t="7463" r="2816" b="50746"/>
          <a:stretch>
            <a:fillRect/>
          </a:stretch>
        </p:blipFill>
        <p:spPr bwMode="auto">
          <a:xfrm>
            <a:off x="558316" y="1815276"/>
            <a:ext cx="2376264" cy="1607418"/>
          </a:xfrm>
          <a:prstGeom prst="rect">
            <a:avLst/>
          </a:prstGeom>
          <a:noFill/>
        </p:spPr>
      </p:pic>
      <p:sp>
        <p:nvSpPr>
          <p:cNvPr id="9" name="Text Box 3"/>
          <p:cNvSpPr txBox="1">
            <a:spLocks noChangeArrowheads="1"/>
          </p:cNvSpPr>
          <p:nvPr/>
        </p:nvSpPr>
        <p:spPr bwMode="auto">
          <a:xfrm>
            <a:off x="3429001" y="116631"/>
            <a:ext cx="8562108" cy="6555641"/>
          </a:xfrm>
          <a:prstGeom prst="rect">
            <a:avLst/>
          </a:prstGeom>
          <a:solidFill>
            <a:schemeClr val="bg1"/>
          </a:solidFill>
          <a:ln w="9525">
            <a:noFill/>
            <a:miter lim="800000"/>
            <a:headEnd/>
            <a:tailEnd/>
          </a:ln>
        </p:spPr>
        <p:txBody>
          <a:bodyPr wrap="square">
            <a:spAutoFit/>
          </a:bodyPr>
          <a:lstStyle/>
          <a:p>
            <a:pPr marL="457200" indent="-457200">
              <a:buClr>
                <a:srgbClr val="CC3300"/>
              </a:buClr>
              <a:buFont typeface="Wingdings" pitchFamily="2" charset="2"/>
              <a:buChar char="q"/>
            </a:pPr>
            <a:r>
              <a:rPr lang="en-GB" sz="2000" dirty="0"/>
              <a:t>Artery lining (the endothelium) gets damaged – e.g. by CO; nicotine; high blood </a:t>
            </a:r>
            <a:r>
              <a:rPr lang="en-GB" sz="2000" dirty="0" smtClean="0"/>
              <a:t>pressure</a:t>
            </a:r>
          </a:p>
          <a:p>
            <a:pPr marL="457200" indent="-457200">
              <a:buClr>
                <a:srgbClr val="CC3300"/>
              </a:buClr>
              <a:buFont typeface="Wingdings" pitchFamily="2" charset="2"/>
              <a:buChar char="q"/>
            </a:pPr>
            <a:endParaRPr lang="en-GB" sz="2000" dirty="0"/>
          </a:p>
          <a:p>
            <a:pPr marL="457200" indent="-457200">
              <a:buClr>
                <a:srgbClr val="CC3300"/>
              </a:buClr>
              <a:buFont typeface="Wingdings" pitchFamily="2" charset="2"/>
              <a:buChar char="q"/>
            </a:pPr>
            <a:r>
              <a:rPr lang="en-GB" sz="2000" dirty="0"/>
              <a:t>Phagocytes are attracted to damaged site through chemotaxis – to repair </a:t>
            </a:r>
            <a:r>
              <a:rPr lang="en-GB" sz="2000" dirty="0" smtClean="0"/>
              <a:t>damage</a:t>
            </a:r>
          </a:p>
          <a:p>
            <a:pPr marL="457200" indent="-457200">
              <a:buClr>
                <a:srgbClr val="CC3300"/>
              </a:buClr>
              <a:buFont typeface="Wingdings" pitchFamily="2" charset="2"/>
              <a:buChar char="q"/>
            </a:pPr>
            <a:endParaRPr lang="en-GB" sz="2000" dirty="0"/>
          </a:p>
          <a:p>
            <a:pPr marL="457200" indent="-457200">
              <a:buClr>
                <a:srgbClr val="CC3300"/>
              </a:buClr>
              <a:buFont typeface="Wingdings" pitchFamily="2" charset="2"/>
              <a:buChar char="q"/>
            </a:pPr>
            <a:r>
              <a:rPr lang="en-GB" sz="2000" dirty="0"/>
              <a:t>LDLs accumulate in the inner coat (smooth muscle) of arteries – under the endothelium at the site of damage (break) as small fatty </a:t>
            </a:r>
            <a:r>
              <a:rPr lang="en-GB" sz="2000" dirty="0" smtClean="0"/>
              <a:t>streaks</a:t>
            </a:r>
            <a:endParaRPr lang="en-GB" sz="2000" dirty="0"/>
          </a:p>
          <a:p>
            <a:pPr marL="457200" indent="-457200">
              <a:buClr>
                <a:srgbClr val="CC3300"/>
              </a:buClr>
              <a:buFont typeface="Wingdings" pitchFamily="2" charset="2"/>
              <a:buChar char="q"/>
            </a:pPr>
            <a:r>
              <a:rPr lang="en-GB" sz="2000" dirty="0"/>
              <a:t>White blood cells ingest fats and become foam cells and sink into the </a:t>
            </a:r>
            <a:r>
              <a:rPr lang="en-GB" sz="2000" dirty="0" smtClean="0"/>
              <a:t>lesion</a:t>
            </a:r>
            <a:endParaRPr lang="en-GB" sz="2000" dirty="0"/>
          </a:p>
          <a:p>
            <a:pPr marL="457200" indent="-457200">
              <a:buClr>
                <a:srgbClr val="CC3300"/>
              </a:buClr>
              <a:buFont typeface="Wingdings" pitchFamily="2" charset="2"/>
              <a:buChar char="q"/>
            </a:pPr>
            <a:r>
              <a:rPr lang="en-GB" sz="2000" dirty="0"/>
              <a:t>Increase in the growth of smooth muscle and build up of  connective tissue around damaged site occurs – causes fibrosis and hardening -  causes loss of elasticity (arteriosclerosis) of artery wall – causes an increase in </a:t>
            </a:r>
            <a:r>
              <a:rPr lang="en-GB" sz="2000" dirty="0" smtClean="0"/>
              <a:t>BP</a:t>
            </a:r>
            <a:endParaRPr lang="en-GB" sz="2000" dirty="0"/>
          </a:p>
          <a:p>
            <a:pPr marL="457200" indent="-457200">
              <a:buClr>
                <a:srgbClr val="CC3300"/>
              </a:buClr>
              <a:buFont typeface="Wingdings" pitchFamily="2" charset="2"/>
              <a:buChar char="q"/>
            </a:pPr>
            <a:r>
              <a:rPr lang="en-GB" sz="2000" dirty="0"/>
              <a:t>Free radicals released from the phagocytes react with the </a:t>
            </a:r>
            <a:r>
              <a:rPr lang="en-GB" sz="2000" dirty="0" smtClean="0"/>
              <a:t>cholesterol</a:t>
            </a:r>
            <a:endParaRPr lang="en-GB" sz="2000" dirty="0"/>
          </a:p>
          <a:p>
            <a:pPr marL="457200" indent="-457200">
              <a:buClr>
                <a:srgbClr val="CC3300"/>
              </a:buClr>
              <a:buFont typeface="Wingdings" pitchFamily="2" charset="2"/>
              <a:buChar char="q"/>
            </a:pPr>
            <a:r>
              <a:rPr lang="en-GB" sz="2000" dirty="0"/>
              <a:t>Fatty material (cholesterol from LDLs), dead muscle cells and platelets are deposited – known as plaque (developing into an atheroma); high blood pressure also increases deposition of </a:t>
            </a:r>
            <a:r>
              <a:rPr lang="en-GB" sz="2000" dirty="0" smtClean="0"/>
              <a:t>LDLs</a:t>
            </a:r>
            <a:endParaRPr lang="en-GB" sz="2000" dirty="0"/>
          </a:p>
          <a:p>
            <a:pPr marL="457200" indent="-457200">
              <a:buClr>
                <a:srgbClr val="CC3300"/>
              </a:buClr>
              <a:buFont typeface="Wingdings" pitchFamily="2" charset="2"/>
              <a:buChar char="q"/>
            </a:pPr>
            <a:r>
              <a:rPr lang="en-GB" sz="2000" dirty="0"/>
              <a:t>Artery wall bulges into lumen – causes narrowing and restricts blood </a:t>
            </a:r>
            <a:r>
              <a:rPr lang="en-GB" sz="2000" dirty="0" smtClean="0"/>
              <a:t>flow</a:t>
            </a:r>
            <a:endParaRPr lang="en-GB" sz="2000" dirty="0"/>
          </a:p>
          <a:p>
            <a:pPr marL="457200" indent="-457200">
              <a:buClr>
                <a:srgbClr val="CC3300"/>
              </a:buClr>
              <a:buFont typeface="Wingdings" pitchFamily="2" charset="2"/>
              <a:buChar char="q"/>
            </a:pPr>
            <a:r>
              <a:rPr lang="en-GB" sz="2000" dirty="0"/>
              <a:t>Platelets may be activated – release thromboplastin and a.  Blood clot may form (leading to ischemia (reduced blood flow); angina and myocardial infarction (death of cardiac muscle</a:t>
            </a:r>
            <a:r>
              <a:rPr lang="en-GB" sz="2000" dirty="0" smtClean="0"/>
              <a:t>)</a:t>
            </a:r>
            <a:endParaRPr lang="en-GB" sz="2000" dirty="0"/>
          </a:p>
          <a:p>
            <a:pPr marL="457200" indent="-457200">
              <a:buClr>
                <a:srgbClr val="CC3300"/>
              </a:buClr>
              <a:buFont typeface="Wingdings" pitchFamily="2" charset="2"/>
              <a:buChar char="q"/>
            </a:pPr>
            <a:r>
              <a:rPr lang="en-GB" sz="2000" dirty="0"/>
              <a:t>Normally, anticlotting factors (e.g. heparin in blood) prevent clotting</a:t>
            </a:r>
          </a:p>
        </p:txBody>
      </p:sp>
    </p:spTree>
    <p:extLst>
      <p:ext uri="{BB962C8B-B14F-4D97-AF65-F5344CB8AC3E}">
        <p14:creationId xmlns:p14="http://schemas.microsoft.com/office/powerpoint/2010/main" val="97099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151A9E49-22F8-41D6-876C-3189DEB5C3C0}" type="slidenum">
              <a:rPr lang="en-GB" smtClean="0"/>
              <a:pPr/>
              <a:t>26</a:t>
            </a:fld>
            <a:endParaRPr lang="en-GB" smtClean="0"/>
          </a:p>
        </p:txBody>
      </p:sp>
      <p:pic>
        <p:nvPicPr>
          <p:cNvPr id="22533" name="Picture 12" descr="https://encrypted-tbn1.google.com/images?q=tbn:ANd9GcQDh4p-6sa9AjMGqOq-Gd_0r0xrPcrMsxjOmGX7gOwIIeOqUGEf"/>
          <p:cNvPicPr>
            <a:picLocks noChangeAspect="1" noChangeArrowheads="1"/>
          </p:cNvPicPr>
          <p:nvPr/>
        </p:nvPicPr>
        <p:blipFill>
          <a:blip r:embed="rId2" cstate="print">
            <a:lum bright="-4000" contrast="33000"/>
          </a:blip>
          <a:srcRect l="2496" t="7578" r="25952" b="6537"/>
          <a:stretch>
            <a:fillRect/>
          </a:stretch>
        </p:blipFill>
        <p:spPr bwMode="auto">
          <a:xfrm>
            <a:off x="3143672" y="2708920"/>
            <a:ext cx="4536504" cy="4014630"/>
          </a:xfrm>
          <a:prstGeom prst="rect">
            <a:avLst/>
          </a:prstGeom>
          <a:noFill/>
          <a:ln w="9525">
            <a:noFill/>
            <a:miter lim="800000"/>
            <a:headEnd/>
            <a:tailEnd/>
          </a:ln>
        </p:spPr>
      </p:pic>
      <p:pic>
        <p:nvPicPr>
          <p:cNvPr id="22534" name="Picture 16" descr="https://encrypted-tbn3.google.com/images?q=tbn:ANd9GcQ2VK2iAciwrJHNj5onf3T6KSY77WQD-YQfcU9NYBwt1zy7PZK3BA"/>
          <p:cNvPicPr>
            <a:picLocks noChangeAspect="1" noChangeArrowheads="1"/>
          </p:cNvPicPr>
          <p:nvPr/>
        </p:nvPicPr>
        <p:blipFill>
          <a:blip r:embed="rId3" cstate="print">
            <a:lum bright="-6000" contrast="13000"/>
          </a:blip>
          <a:srcRect t="12460" r="32632"/>
          <a:stretch>
            <a:fillRect/>
          </a:stretch>
        </p:blipFill>
        <p:spPr bwMode="auto">
          <a:xfrm>
            <a:off x="1919537" y="116632"/>
            <a:ext cx="2808311" cy="2500780"/>
          </a:xfrm>
          <a:prstGeom prst="rect">
            <a:avLst/>
          </a:prstGeom>
          <a:noFill/>
          <a:ln w="9525">
            <a:noFill/>
            <a:miter lim="800000"/>
            <a:headEnd/>
            <a:tailEnd/>
          </a:ln>
        </p:spPr>
      </p:pic>
      <p:sp>
        <p:nvSpPr>
          <p:cNvPr id="22535" name="TextBox 12"/>
          <p:cNvSpPr txBox="1">
            <a:spLocks noChangeArrowheads="1"/>
          </p:cNvSpPr>
          <p:nvPr/>
        </p:nvSpPr>
        <p:spPr bwMode="auto">
          <a:xfrm>
            <a:off x="4943872" y="1052736"/>
            <a:ext cx="4968552" cy="584200"/>
          </a:xfrm>
          <a:prstGeom prst="rect">
            <a:avLst/>
          </a:prstGeom>
          <a:noFill/>
          <a:ln w="9525">
            <a:solidFill>
              <a:schemeClr val="accent1"/>
            </a:solidFill>
            <a:miter lim="800000"/>
            <a:headEnd/>
            <a:tailEnd/>
          </a:ln>
        </p:spPr>
        <p:txBody>
          <a:bodyPr wrap="square">
            <a:spAutoFit/>
          </a:bodyPr>
          <a:lstStyle/>
          <a:p>
            <a:r>
              <a:rPr lang="en-GB" sz="1600" dirty="0"/>
              <a:t>The endothelium covering a plaque may  rupture - to cause the formation of a blood clot (thrombus) </a:t>
            </a:r>
          </a:p>
        </p:txBody>
      </p:sp>
      <p:sp>
        <p:nvSpPr>
          <p:cNvPr id="7" name="TextBox 6"/>
          <p:cNvSpPr txBox="1"/>
          <p:nvPr/>
        </p:nvSpPr>
        <p:spPr>
          <a:xfrm>
            <a:off x="7604032" y="3284984"/>
            <a:ext cx="3410332" cy="2862322"/>
          </a:xfrm>
          <a:prstGeom prst="rect">
            <a:avLst/>
          </a:prstGeom>
          <a:noFill/>
        </p:spPr>
        <p:txBody>
          <a:bodyPr wrap="square" rtlCol="0">
            <a:spAutoFit/>
          </a:bodyPr>
          <a:lstStyle/>
          <a:p>
            <a:r>
              <a:rPr lang="en-GB" dirty="0"/>
              <a:t>Tear in artery wall</a:t>
            </a:r>
          </a:p>
          <a:p>
            <a:endParaRPr lang="en-GB" dirty="0"/>
          </a:p>
          <a:p>
            <a:r>
              <a:rPr lang="en-GB" dirty="0" smtClean="0"/>
              <a:t>Macrophage </a:t>
            </a:r>
            <a:r>
              <a:rPr lang="en-GB" dirty="0"/>
              <a:t>cell</a:t>
            </a:r>
          </a:p>
          <a:p>
            <a:endParaRPr lang="en-GB" dirty="0"/>
          </a:p>
          <a:p>
            <a:r>
              <a:rPr lang="en-GB" dirty="0"/>
              <a:t>Cholesterol deposits</a:t>
            </a:r>
          </a:p>
          <a:p>
            <a:endParaRPr lang="en-GB" dirty="0"/>
          </a:p>
          <a:p>
            <a:r>
              <a:rPr lang="en-GB" dirty="0"/>
              <a:t>Red blood cell (in lumen)</a:t>
            </a:r>
          </a:p>
          <a:p>
            <a:endParaRPr lang="en-GB" dirty="0"/>
          </a:p>
          <a:p>
            <a:r>
              <a:rPr lang="en-GB" dirty="0" smtClean="0"/>
              <a:t>Macrophage </a:t>
            </a:r>
            <a:r>
              <a:rPr lang="en-GB" dirty="0"/>
              <a:t>foam cell</a:t>
            </a:r>
          </a:p>
          <a:p>
            <a:r>
              <a:rPr lang="en-GB" dirty="0" smtClean="0"/>
              <a:t>Fat </a:t>
            </a:r>
            <a:r>
              <a:rPr lang="en-GB" dirty="0"/>
              <a:t>deposits</a:t>
            </a:r>
          </a:p>
        </p:txBody>
      </p:sp>
    </p:spTree>
    <p:extLst>
      <p:ext uri="{BB962C8B-B14F-4D97-AF65-F5344CB8AC3E}">
        <p14:creationId xmlns:p14="http://schemas.microsoft.com/office/powerpoint/2010/main" val="1171860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E2E73742-D0F7-4E6F-8BDE-F1DB958781BE}" type="slidenum">
              <a:rPr lang="en-GB" smtClean="0"/>
              <a:pPr/>
              <a:t>27</a:t>
            </a:fld>
            <a:endParaRPr lang="en-GB" smtClean="0"/>
          </a:p>
        </p:txBody>
      </p:sp>
      <p:sp>
        <p:nvSpPr>
          <p:cNvPr id="19459" name="Text Box 2"/>
          <p:cNvSpPr txBox="1">
            <a:spLocks noChangeArrowheads="1"/>
          </p:cNvSpPr>
          <p:nvPr/>
        </p:nvSpPr>
        <p:spPr bwMode="auto">
          <a:xfrm>
            <a:off x="0" y="625053"/>
            <a:ext cx="12191999" cy="6001643"/>
          </a:xfrm>
          <a:prstGeom prst="rect">
            <a:avLst/>
          </a:prstGeom>
          <a:noFill/>
          <a:ln w="9525">
            <a:noFill/>
            <a:miter lim="800000"/>
            <a:headEnd/>
            <a:tailEnd/>
          </a:ln>
        </p:spPr>
        <p:txBody>
          <a:bodyPr wrap="square">
            <a:spAutoFit/>
          </a:bodyPr>
          <a:lstStyle/>
          <a:p>
            <a:r>
              <a:rPr lang="en-GB" sz="1600" dirty="0"/>
              <a:t>Risk factors in CHD have been identified through long-term epidemiological studies </a:t>
            </a:r>
          </a:p>
          <a:p>
            <a:endParaRPr lang="en-GB" sz="1600" dirty="0"/>
          </a:p>
          <a:p>
            <a:r>
              <a:rPr lang="en-GB" sz="1600" dirty="0"/>
              <a:t>	Whitehall Study - with large groups of people – based on lifestyle, illnesses, and 	cause of death</a:t>
            </a:r>
          </a:p>
          <a:p>
            <a:endParaRPr lang="en-GB" sz="1600" dirty="0"/>
          </a:p>
          <a:p>
            <a:r>
              <a:rPr lang="en-GB" sz="1600" dirty="0"/>
              <a:t>	      Common factors  - identified:	Hypertension</a:t>
            </a:r>
          </a:p>
          <a:p>
            <a:r>
              <a:rPr lang="en-GB" sz="1600" dirty="0"/>
              <a:t>					High cholesterol levels in blood</a:t>
            </a:r>
          </a:p>
          <a:p>
            <a:r>
              <a:rPr lang="en-GB" sz="1600" dirty="0"/>
              <a:t>					Smoking</a:t>
            </a:r>
          </a:p>
          <a:p>
            <a:r>
              <a:rPr lang="en-GB" sz="1600" dirty="0"/>
              <a:t>					Diabetes</a:t>
            </a:r>
          </a:p>
          <a:p>
            <a:r>
              <a:rPr lang="en-GB" sz="1600" dirty="0"/>
              <a:t>					Exercise – reduced incidence of CHD</a:t>
            </a:r>
          </a:p>
          <a:p>
            <a:endParaRPr lang="en-GB" sz="1600" dirty="0"/>
          </a:p>
          <a:p>
            <a:r>
              <a:rPr lang="en-GB" sz="1600" dirty="0"/>
              <a:t>	MONICA (1979) – WHO – study of global distribution of CHD </a:t>
            </a:r>
          </a:p>
          <a:p>
            <a:endParaRPr lang="en-GB" sz="1600" dirty="0"/>
          </a:p>
          <a:p>
            <a:pPr marL="457200" indent="800100">
              <a:tabLst>
                <a:tab pos="1790700" algn="l"/>
              </a:tabLst>
            </a:pPr>
            <a:r>
              <a:rPr lang="en-GB" sz="1600" dirty="0"/>
              <a:t>Identified a correlation with blood pressure and blood cholesterol as key</a:t>
            </a:r>
          </a:p>
          <a:p>
            <a:pPr marL="457200" indent="800100">
              <a:tabLst>
                <a:tab pos="1790700" algn="l"/>
              </a:tabLst>
            </a:pPr>
            <a:r>
              <a:rPr lang="en-GB" sz="1600" dirty="0"/>
              <a:t>factors in predicting the likelihood of CHD developing in a person	</a:t>
            </a:r>
          </a:p>
          <a:p>
            <a:pPr marL="457200" indent="800100">
              <a:tabLst>
                <a:tab pos="1790700" algn="l"/>
              </a:tabLst>
            </a:pPr>
            <a:endParaRPr lang="en-GB" sz="1600" dirty="0"/>
          </a:p>
          <a:p>
            <a:pPr marL="457200" indent="800100">
              <a:tabLst>
                <a:tab pos="1790700" algn="l"/>
              </a:tabLst>
            </a:pPr>
            <a:r>
              <a:rPr lang="en-GB" sz="1600" dirty="0"/>
              <a:t>Found higher levels of vitamin E (antioxidant ) in people from countries with low </a:t>
            </a:r>
            <a:r>
              <a:rPr lang="en-GB" sz="1600" dirty="0" smtClean="0"/>
              <a:t> rates </a:t>
            </a:r>
            <a:r>
              <a:rPr lang="en-GB" sz="1600" dirty="0"/>
              <a:t>of heart disease</a:t>
            </a:r>
          </a:p>
          <a:p>
            <a:pPr marL="457200" indent="800100">
              <a:tabLst>
                <a:tab pos="1790700" algn="l"/>
              </a:tabLst>
            </a:pPr>
            <a:endParaRPr lang="en-GB" sz="1600" dirty="0"/>
          </a:p>
          <a:p>
            <a:pPr marL="457200" indent="800100">
              <a:tabLst>
                <a:tab pos="1790700" algn="l"/>
              </a:tabLst>
            </a:pPr>
            <a:r>
              <a:rPr lang="en-GB" sz="1600" dirty="0"/>
              <a:t>High incidence of CHD in Finland – linked to a diet rich in animal fats</a:t>
            </a:r>
          </a:p>
          <a:p>
            <a:pPr marL="457200" indent="800100">
              <a:tabLst>
                <a:tab pos="1790700" algn="l"/>
              </a:tabLst>
            </a:pPr>
            <a:endParaRPr lang="en-GB" sz="1600" dirty="0"/>
          </a:p>
          <a:p>
            <a:pPr marL="457200" indent="800100">
              <a:tabLst>
                <a:tab pos="1790700" algn="l"/>
              </a:tabLst>
            </a:pPr>
            <a:r>
              <a:rPr lang="en-GB" sz="1600" dirty="0"/>
              <a:t>Lowest rate of CHD in Spain and Italy – linked to a high intake of </a:t>
            </a:r>
            <a:r>
              <a:rPr lang="en-GB" sz="1600" dirty="0" smtClean="0"/>
              <a:t>unsaturated </a:t>
            </a:r>
            <a:r>
              <a:rPr lang="en-GB" sz="1600" dirty="0"/>
              <a:t>fats – which tends to lower blood cholesterol levels, </a:t>
            </a:r>
            <a:r>
              <a:rPr lang="en-GB" sz="1600" dirty="0" smtClean="0"/>
              <a:t>	so </a:t>
            </a:r>
            <a:r>
              <a:rPr lang="en-GB" sz="1600" dirty="0"/>
              <a:t>long as </a:t>
            </a:r>
            <a:r>
              <a:rPr lang="en-GB" sz="1600" dirty="0" smtClean="0"/>
              <a:t>saturated </a:t>
            </a:r>
            <a:r>
              <a:rPr lang="en-GB" sz="1600" dirty="0"/>
              <a:t>fat intake is </a:t>
            </a:r>
            <a:r>
              <a:rPr lang="en-GB" sz="1600" dirty="0" smtClean="0"/>
              <a:t>low. But </a:t>
            </a:r>
            <a:r>
              <a:rPr lang="en-GB" sz="1600" dirty="0"/>
              <a:t>– France has lowest rates of CHD, although the intake of animal fats is </a:t>
            </a:r>
          </a:p>
          <a:p>
            <a:pPr marL="457200" indent="800100">
              <a:tabLst>
                <a:tab pos="1790700" algn="l"/>
              </a:tabLst>
            </a:pPr>
            <a:r>
              <a:rPr lang="en-GB" sz="1600" dirty="0"/>
              <a:t>high – suggests that saturate fat and cholesterol intake alone are not important</a:t>
            </a:r>
          </a:p>
          <a:p>
            <a:pPr marL="457200" indent="800100">
              <a:tabLst>
                <a:tab pos="1790700" algn="l"/>
              </a:tabLst>
            </a:pPr>
            <a:endParaRPr lang="en-GB" sz="1600" dirty="0"/>
          </a:p>
          <a:p>
            <a:pPr marL="457200" indent="800100">
              <a:tabLst>
                <a:tab pos="1790700" algn="l"/>
              </a:tabLst>
            </a:pPr>
            <a:r>
              <a:rPr lang="en-GB" sz="1600" dirty="0"/>
              <a:t>Other dietary factors may be important  (e.g. salt intake)</a:t>
            </a:r>
          </a:p>
        </p:txBody>
      </p:sp>
      <p:sp>
        <p:nvSpPr>
          <p:cNvPr id="12292" name="Rectangle 3"/>
          <p:cNvSpPr>
            <a:spLocks noChangeArrowheads="1"/>
          </p:cNvSpPr>
          <p:nvPr/>
        </p:nvSpPr>
        <p:spPr bwMode="auto">
          <a:xfrm>
            <a:off x="1703388" y="115888"/>
            <a:ext cx="2882520" cy="338554"/>
          </a:xfrm>
          <a:prstGeom prst="rect">
            <a:avLst/>
          </a:prstGeom>
          <a:noFill/>
          <a:ln w="9525">
            <a:solidFill>
              <a:schemeClr val="tx2">
                <a:lumMod val="20000"/>
                <a:lumOff val="80000"/>
              </a:schemeClr>
            </a:solidFill>
            <a:miter lim="800000"/>
            <a:headEnd/>
            <a:tailEnd/>
          </a:ln>
        </p:spPr>
        <p:txBody>
          <a:bodyPr wrap="none">
            <a:spAutoFit/>
          </a:bodyPr>
          <a:lstStyle/>
          <a:p>
            <a:pPr>
              <a:defRPr/>
            </a:pPr>
            <a:r>
              <a:rPr lang="en-GB" sz="1600" dirty="0">
                <a:latin typeface="Arial" pitchFamily="34" charset="0"/>
              </a:rPr>
              <a:t>Evidence Linking CHD to Diet</a:t>
            </a:r>
          </a:p>
        </p:txBody>
      </p:sp>
    </p:spTree>
    <p:extLst>
      <p:ext uri="{BB962C8B-B14F-4D97-AF65-F5344CB8AC3E}">
        <p14:creationId xmlns:p14="http://schemas.microsoft.com/office/powerpoint/2010/main" val="1902445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25348" y="6101555"/>
            <a:ext cx="2743200" cy="365125"/>
          </a:xfrm>
        </p:spPr>
        <p:txBody>
          <a:bodyPr/>
          <a:lstStyle/>
          <a:p>
            <a:pPr>
              <a:defRPr/>
            </a:pPr>
            <a:fld id="{8491CDD0-57C1-454F-BAAC-8ABBD3B31459}" type="slidenum">
              <a:rPr lang="en-GB" smtClean="0"/>
              <a:pPr>
                <a:defRPr/>
              </a:pPr>
              <a:t>28</a:t>
            </a:fld>
            <a:endParaRPr lang="en-GB"/>
          </a:p>
        </p:txBody>
      </p:sp>
      <p:sp>
        <p:nvSpPr>
          <p:cNvPr id="3" name="Rectangle 2"/>
          <p:cNvSpPr/>
          <p:nvPr/>
        </p:nvSpPr>
        <p:spPr>
          <a:xfrm>
            <a:off x="1631504" y="539970"/>
            <a:ext cx="8892480" cy="584775"/>
          </a:xfrm>
          <a:prstGeom prst="rect">
            <a:avLst/>
          </a:prstGeom>
        </p:spPr>
        <p:txBody>
          <a:bodyPr wrap="square">
            <a:spAutoFit/>
          </a:bodyPr>
          <a:lstStyle/>
          <a:p>
            <a:pPr marL="342900" indent="-342900"/>
            <a:r>
              <a:rPr lang="en-GB" sz="1600" dirty="0"/>
              <a:t>Human populations with diets high in animal fats have a lower life expectancy than those with </a:t>
            </a:r>
          </a:p>
          <a:p>
            <a:pPr marL="342900" indent="-342900"/>
            <a:r>
              <a:rPr lang="en-GB" sz="1600" dirty="0"/>
              <a:t>diets high in vegetable oils</a:t>
            </a:r>
          </a:p>
        </p:txBody>
      </p:sp>
      <p:pic>
        <p:nvPicPr>
          <p:cNvPr id="1026" name="Picture 2"/>
          <p:cNvPicPr>
            <a:picLocks noChangeAspect="1" noChangeArrowheads="1"/>
          </p:cNvPicPr>
          <p:nvPr/>
        </p:nvPicPr>
        <p:blipFill>
          <a:blip r:embed="rId2" cstate="print"/>
          <a:srcRect/>
          <a:stretch>
            <a:fillRect/>
          </a:stretch>
        </p:blipFill>
        <p:spPr bwMode="auto">
          <a:xfrm>
            <a:off x="6240016" y="928024"/>
            <a:ext cx="4320480" cy="3725112"/>
          </a:xfrm>
          <a:prstGeom prst="rect">
            <a:avLst/>
          </a:prstGeom>
          <a:noFill/>
          <a:ln w="9525">
            <a:noFill/>
            <a:miter lim="800000"/>
            <a:headEnd/>
            <a:tailEnd/>
          </a:ln>
        </p:spPr>
      </p:pic>
      <p:sp>
        <p:nvSpPr>
          <p:cNvPr id="6" name="Rectangle 5"/>
          <p:cNvSpPr/>
          <p:nvPr/>
        </p:nvSpPr>
        <p:spPr>
          <a:xfrm>
            <a:off x="540327" y="1336700"/>
            <a:ext cx="5630609" cy="2062103"/>
          </a:xfrm>
          <a:prstGeom prst="rect">
            <a:avLst/>
          </a:prstGeom>
        </p:spPr>
        <p:txBody>
          <a:bodyPr wrap="square">
            <a:spAutoFit/>
          </a:bodyPr>
          <a:lstStyle/>
          <a:p>
            <a:pPr marL="342900" indent="-342900">
              <a:buAutoNum type="arabicPlain"/>
            </a:pPr>
            <a:r>
              <a:rPr lang="en-GB" sz="1600" dirty="0"/>
              <a:t>Suggest one difference between lipids from </a:t>
            </a:r>
          </a:p>
          <a:p>
            <a:pPr marL="342900" indent="-342900"/>
            <a:r>
              <a:rPr lang="en-GB" sz="1600" dirty="0"/>
              <a:t>	animals and those from plants</a:t>
            </a:r>
          </a:p>
          <a:p>
            <a:pPr marL="342900" indent="-342900"/>
            <a:endParaRPr lang="en-GB" sz="800" dirty="0"/>
          </a:p>
          <a:p>
            <a:pPr marL="342900" indent="-342900">
              <a:buAutoNum type="arabicPlain" startAt="2"/>
            </a:pPr>
            <a:r>
              <a:rPr lang="en-GB" sz="1600" dirty="0"/>
              <a:t>Animal fats are thought to raise blood </a:t>
            </a:r>
          </a:p>
          <a:p>
            <a:pPr marL="342900" indent="-342900"/>
            <a:r>
              <a:rPr lang="en-GB" sz="1600" dirty="0"/>
              <a:t>	cholesterol levels.  High blood cholesterol </a:t>
            </a:r>
          </a:p>
          <a:p>
            <a:pPr marL="342900" indent="-342900"/>
            <a:r>
              <a:rPr lang="en-GB" sz="1600" dirty="0"/>
              <a:t>	can lead to premature death</a:t>
            </a:r>
          </a:p>
          <a:p>
            <a:pPr marL="342900" indent="-342900"/>
            <a:endParaRPr lang="en-GB" sz="800" dirty="0"/>
          </a:p>
          <a:p>
            <a:pPr marL="342900" indent="-342900"/>
            <a:r>
              <a:rPr lang="en-GB" sz="1600" dirty="0"/>
              <a:t>	The Figure shows the relationship between blood  cholesterol level and annual death rate per 10 000 of the population  </a:t>
            </a:r>
          </a:p>
        </p:txBody>
      </p:sp>
      <p:sp>
        <p:nvSpPr>
          <p:cNvPr id="7" name="TextBox 6"/>
          <p:cNvSpPr txBox="1"/>
          <p:nvPr/>
        </p:nvSpPr>
        <p:spPr>
          <a:xfrm>
            <a:off x="1253979" y="4463822"/>
            <a:ext cx="8892480" cy="1077218"/>
          </a:xfrm>
          <a:prstGeom prst="rect">
            <a:avLst/>
          </a:prstGeom>
          <a:noFill/>
        </p:spPr>
        <p:txBody>
          <a:bodyPr wrap="square" rtlCol="0">
            <a:spAutoFit/>
          </a:bodyPr>
          <a:lstStyle/>
          <a:p>
            <a:pPr marL="400050" indent="-400050">
              <a:buAutoNum type="romanLcParenR"/>
            </a:pPr>
            <a:r>
              <a:rPr lang="en-GB" sz="1600" dirty="0"/>
              <a:t>Describe the trends shown in the Figure</a:t>
            </a:r>
          </a:p>
          <a:p>
            <a:endParaRPr lang="en-GB" sz="800" dirty="0"/>
          </a:p>
          <a:p>
            <a:pPr marL="400050" indent="-400050">
              <a:buAutoNum type="romanLcParenR" startAt="2"/>
            </a:pPr>
            <a:r>
              <a:rPr lang="en-GB" sz="1600" dirty="0"/>
              <a:t>Increased blood cholesterol levels are associated with certain medical conditions</a:t>
            </a:r>
          </a:p>
          <a:p>
            <a:endParaRPr lang="en-GB" sz="800" dirty="0"/>
          </a:p>
          <a:p>
            <a:pPr marL="361950"/>
            <a:r>
              <a:rPr lang="en-GB" sz="1600" dirty="0"/>
              <a:t>Suggest two medical conditions that may be associated with increased blood cholesterol levels</a:t>
            </a:r>
          </a:p>
        </p:txBody>
      </p:sp>
      <p:sp>
        <p:nvSpPr>
          <p:cNvPr id="8" name="TextBox 7"/>
          <p:cNvSpPr txBox="1"/>
          <p:nvPr/>
        </p:nvSpPr>
        <p:spPr>
          <a:xfrm>
            <a:off x="3568867" y="5541040"/>
            <a:ext cx="4262705" cy="1200329"/>
          </a:xfrm>
          <a:prstGeom prst="rect">
            <a:avLst/>
          </a:prstGeom>
          <a:noFill/>
          <a:ln>
            <a:solidFill>
              <a:schemeClr val="accent1"/>
            </a:solidFill>
          </a:ln>
        </p:spPr>
        <p:txBody>
          <a:bodyPr wrap="none" rtlCol="0">
            <a:spAutoFit/>
          </a:bodyPr>
          <a:lstStyle/>
          <a:p>
            <a:r>
              <a:rPr lang="en-GB" sz="1600" dirty="0"/>
              <a:t>Animal fats are saturated</a:t>
            </a:r>
          </a:p>
          <a:p>
            <a:r>
              <a:rPr lang="en-GB" sz="1600" dirty="0"/>
              <a:t>Fatty acids have no / fewer, double bonds</a:t>
            </a:r>
          </a:p>
          <a:p>
            <a:r>
              <a:rPr lang="en-GB" sz="1600" dirty="0"/>
              <a:t>Animal fats are solids at room temperature</a:t>
            </a:r>
          </a:p>
          <a:p>
            <a:endParaRPr lang="en-GB" sz="800" dirty="0"/>
          </a:p>
          <a:p>
            <a:r>
              <a:rPr lang="en-GB" sz="1600" dirty="0"/>
              <a:t>Death rates for men greater at any concentration</a:t>
            </a:r>
          </a:p>
        </p:txBody>
      </p:sp>
      <p:sp>
        <p:nvSpPr>
          <p:cNvPr id="9" name="TextBox 8"/>
          <p:cNvSpPr txBox="1"/>
          <p:nvPr/>
        </p:nvSpPr>
        <p:spPr>
          <a:xfrm>
            <a:off x="1703513" y="116632"/>
            <a:ext cx="3059235" cy="338554"/>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600" dirty="0"/>
              <a:t>Exam Question &amp; Marking Scheme</a:t>
            </a:r>
          </a:p>
        </p:txBody>
      </p:sp>
      <p:sp>
        <p:nvSpPr>
          <p:cNvPr id="4" name="Rectangle 3"/>
          <p:cNvSpPr/>
          <p:nvPr/>
        </p:nvSpPr>
        <p:spPr>
          <a:xfrm>
            <a:off x="3502620" y="5557445"/>
            <a:ext cx="4395198" cy="1180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95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3</a:t>
            </a:fld>
            <a:endParaRPr lang="en-GB"/>
          </a:p>
        </p:txBody>
      </p:sp>
      <p:sp>
        <p:nvSpPr>
          <p:cNvPr id="3" name="Rectangle 2"/>
          <p:cNvSpPr/>
          <p:nvPr/>
        </p:nvSpPr>
        <p:spPr>
          <a:xfrm>
            <a:off x="1775520" y="718820"/>
            <a:ext cx="8568952" cy="5878532"/>
          </a:xfrm>
          <a:prstGeom prst="rect">
            <a:avLst/>
          </a:prstGeom>
          <a:solidFill>
            <a:srgbClr val="7030A0"/>
          </a:solidFill>
        </p:spPr>
        <p:txBody>
          <a:bodyPr wrap="square">
            <a:spAutoFit/>
          </a:bodyPr>
          <a:lstStyle/>
          <a:p>
            <a:pPr indent="457200">
              <a:buFont typeface="Wingdings" pitchFamily="2" charset="2"/>
              <a:buChar char="§"/>
            </a:pPr>
            <a:r>
              <a:rPr lang="en-US" sz="1600" i="1" dirty="0"/>
              <a:t>Define the term balanced diet </a:t>
            </a:r>
          </a:p>
          <a:p>
            <a:pPr indent="457200">
              <a:buFont typeface="Wingdings" pitchFamily="2" charset="2"/>
              <a:buChar char="§"/>
            </a:pPr>
            <a:endParaRPr lang="en-US" sz="800" i="1" dirty="0"/>
          </a:p>
          <a:p>
            <a:pPr indent="457200">
              <a:buFont typeface="Wingdings" pitchFamily="2" charset="2"/>
              <a:buChar char="§"/>
            </a:pPr>
            <a:r>
              <a:rPr lang="en-US" sz="1600" i="1" dirty="0"/>
              <a:t>Explain how consumption of an unbalanced diet can lead to malnutrition, with reference </a:t>
            </a:r>
          </a:p>
          <a:p>
            <a:pPr indent="457200"/>
            <a:r>
              <a:rPr lang="en-US" sz="1600" i="1" dirty="0"/>
              <a:t>to obesity </a:t>
            </a:r>
          </a:p>
          <a:p>
            <a:pPr indent="457200">
              <a:buFont typeface="Wingdings" pitchFamily="2" charset="2"/>
              <a:buChar char="§"/>
            </a:pPr>
            <a:endParaRPr lang="en-US" sz="800" i="1" dirty="0"/>
          </a:p>
          <a:p>
            <a:pPr indent="457200">
              <a:buFont typeface="Wingdings" pitchFamily="2" charset="2"/>
              <a:buChar char="§"/>
            </a:pPr>
            <a:r>
              <a:rPr lang="en-US" sz="1600" i="1" dirty="0"/>
              <a:t>Discuss the possible links between diet and coronary heart disease (CHD)</a:t>
            </a:r>
          </a:p>
          <a:p>
            <a:pPr indent="457200">
              <a:buFont typeface="Wingdings" pitchFamily="2" charset="2"/>
              <a:buChar char="§"/>
            </a:pPr>
            <a:endParaRPr lang="en-US" sz="800" i="1" dirty="0"/>
          </a:p>
          <a:p>
            <a:pPr indent="457200">
              <a:buFont typeface="Wingdings" pitchFamily="2" charset="2"/>
              <a:buChar char="§"/>
            </a:pPr>
            <a:r>
              <a:rPr lang="en-US" sz="1600" i="1" dirty="0"/>
              <a:t>Discuss the possible effects of a high blood cholesterol level on the heart and circulatory </a:t>
            </a:r>
          </a:p>
          <a:p>
            <a:pPr indent="457200"/>
            <a:r>
              <a:rPr lang="en-US" sz="1600" i="1" dirty="0"/>
              <a:t>system, with reference to high-density lipoproteins (HDL) and low-density lipoprotein </a:t>
            </a:r>
          </a:p>
          <a:p>
            <a:pPr indent="457200"/>
            <a:r>
              <a:rPr lang="en-US" sz="1600" i="1" dirty="0"/>
              <a:t>(LDL) </a:t>
            </a:r>
          </a:p>
          <a:p>
            <a:pPr indent="457200">
              <a:buFont typeface="Wingdings" pitchFamily="2" charset="2"/>
              <a:buChar char="§"/>
            </a:pPr>
            <a:endParaRPr lang="en-US" sz="800" i="1" dirty="0"/>
          </a:p>
          <a:p>
            <a:pPr indent="457200">
              <a:buFont typeface="Wingdings" pitchFamily="2" charset="2"/>
              <a:buChar char="§"/>
            </a:pPr>
            <a:r>
              <a:rPr lang="en-US" sz="1600" i="1" dirty="0"/>
              <a:t>Explain that humans depend on plants for food as they are the basis of all food chains. </a:t>
            </a:r>
          </a:p>
          <a:p>
            <a:pPr indent="457200"/>
            <a:r>
              <a:rPr lang="en-US" sz="1600" i="1" dirty="0"/>
              <a:t>(</a:t>
            </a:r>
            <a:r>
              <a:rPr lang="en-US" sz="1600" b="1" i="1" dirty="0"/>
              <a:t>No </a:t>
            </a:r>
            <a:r>
              <a:rPr lang="en-US" sz="1600" i="1" dirty="0"/>
              <a:t>details of food chains are required)</a:t>
            </a:r>
          </a:p>
          <a:p>
            <a:pPr indent="457200">
              <a:buFont typeface="Wingdings" pitchFamily="2" charset="2"/>
              <a:buChar char="§"/>
            </a:pPr>
            <a:endParaRPr lang="en-US" sz="800" i="1" dirty="0"/>
          </a:p>
          <a:p>
            <a:pPr indent="457200">
              <a:buFont typeface="Wingdings" pitchFamily="2" charset="2"/>
              <a:buChar char="§"/>
            </a:pPr>
            <a:r>
              <a:rPr lang="en-US" sz="1600" i="1" dirty="0"/>
              <a:t>Outline how selective breeding is used to produce crop plants with high yields, disease </a:t>
            </a:r>
          </a:p>
          <a:p>
            <a:pPr indent="457200"/>
            <a:r>
              <a:rPr lang="en-US" sz="1600" i="1" dirty="0"/>
              <a:t>resistance and pest resistance  </a:t>
            </a:r>
          </a:p>
          <a:p>
            <a:pPr indent="457200">
              <a:buFont typeface="Wingdings" pitchFamily="2" charset="2"/>
              <a:buChar char="§"/>
            </a:pPr>
            <a:endParaRPr lang="en-US" sz="800" i="1" dirty="0"/>
          </a:p>
          <a:p>
            <a:pPr indent="457200">
              <a:buFont typeface="Wingdings" pitchFamily="2" charset="2"/>
              <a:buChar char="§"/>
            </a:pPr>
            <a:r>
              <a:rPr lang="en-US" sz="1600" i="1" dirty="0"/>
              <a:t>Outline how selective breeding is used to produce domestic animals with high </a:t>
            </a:r>
          </a:p>
          <a:p>
            <a:pPr indent="457200"/>
            <a:r>
              <a:rPr lang="en-US" sz="1600" i="1" dirty="0"/>
              <a:t>productivity </a:t>
            </a:r>
          </a:p>
          <a:p>
            <a:pPr indent="457200">
              <a:buFont typeface="Wingdings" pitchFamily="2" charset="2"/>
              <a:buChar char="§"/>
            </a:pPr>
            <a:endParaRPr lang="en-US" sz="800" i="1" dirty="0"/>
          </a:p>
          <a:p>
            <a:pPr indent="457200">
              <a:buFont typeface="Wingdings" pitchFamily="2" charset="2"/>
              <a:buChar char="§"/>
            </a:pPr>
            <a:r>
              <a:rPr lang="en-US" sz="1600" i="1" dirty="0"/>
              <a:t>Describe how the use of fertilisers and pesticides with plants and the use of antibiotics </a:t>
            </a:r>
          </a:p>
          <a:p>
            <a:pPr indent="457200"/>
            <a:r>
              <a:rPr lang="en-US" sz="1600" i="1" dirty="0"/>
              <a:t>with animals can increase food production </a:t>
            </a:r>
          </a:p>
          <a:p>
            <a:pPr indent="457200">
              <a:buFont typeface="Wingdings" pitchFamily="2" charset="2"/>
              <a:buChar char="§"/>
            </a:pPr>
            <a:endParaRPr lang="en-US" sz="800" i="1" dirty="0"/>
          </a:p>
          <a:p>
            <a:pPr indent="457200">
              <a:buFont typeface="Wingdings" pitchFamily="2" charset="2"/>
              <a:buChar char="§"/>
            </a:pPr>
            <a:r>
              <a:rPr lang="en-US" sz="1600" i="1" dirty="0"/>
              <a:t>Describe the advantages and disadvantages of using microorganisms to make food for </a:t>
            </a:r>
          </a:p>
          <a:p>
            <a:pPr indent="457200"/>
            <a:r>
              <a:rPr lang="en-US" sz="1600" i="1" dirty="0"/>
              <a:t>human consumption</a:t>
            </a:r>
          </a:p>
          <a:p>
            <a:pPr indent="457200">
              <a:buFont typeface="Wingdings" pitchFamily="2" charset="2"/>
              <a:buChar char="§"/>
            </a:pPr>
            <a:endParaRPr lang="en-US" sz="800" i="1" dirty="0"/>
          </a:p>
          <a:p>
            <a:pPr indent="457200">
              <a:buFont typeface="Wingdings" pitchFamily="2" charset="2"/>
              <a:buChar char="§"/>
            </a:pPr>
            <a:r>
              <a:rPr lang="en-US" sz="1600" i="1" dirty="0"/>
              <a:t>Outline how salting, adding sugar, pickling, freezing, heat treatment and irradiation can </a:t>
            </a:r>
          </a:p>
          <a:p>
            <a:pPr indent="457200"/>
            <a:r>
              <a:rPr lang="en-US" sz="1600" i="1" dirty="0"/>
              <a:t>be used to prevent food spoilage by microorganisms</a:t>
            </a:r>
            <a:r>
              <a:rPr lang="en-GB" sz="1600" i="1" dirty="0"/>
              <a:t>	</a:t>
            </a:r>
          </a:p>
        </p:txBody>
      </p:sp>
      <p:sp>
        <p:nvSpPr>
          <p:cNvPr id="4" name="TextBox 3"/>
          <p:cNvSpPr txBox="1"/>
          <p:nvPr/>
        </p:nvSpPr>
        <p:spPr>
          <a:xfrm>
            <a:off x="1811206" y="282134"/>
            <a:ext cx="2167132" cy="338554"/>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600" dirty="0"/>
              <a:t>2.2.1	Specification</a:t>
            </a:r>
          </a:p>
        </p:txBody>
      </p:sp>
    </p:spTree>
    <p:extLst>
      <p:ext uri="{BB962C8B-B14F-4D97-AF65-F5344CB8AC3E}">
        <p14:creationId xmlns:p14="http://schemas.microsoft.com/office/powerpoint/2010/main" val="271556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a:noFill/>
        </p:spPr>
        <p:txBody>
          <a:bodyPr/>
          <a:lstStyle/>
          <a:p>
            <a:fld id="{630CE82E-4EDC-41B3-A18F-7D3195888A19}" type="slidenum">
              <a:rPr lang="en-GB" smtClean="0"/>
              <a:pPr/>
              <a:t>4</a:t>
            </a:fld>
            <a:endParaRPr lang="en-GB" smtClean="0"/>
          </a:p>
        </p:txBody>
      </p:sp>
      <p:sp>
        <p:nvSpPr>
          <p:cNvPr id="3" name="TextBox 2"/>
          <p:cNvSpPr txBox="1"/>
          <p:nvPr/>
        </p:nvSpPr>
        <p:spPr>
          <a:xfrm>
            <a:off x="1703388" y="115889"/>
            <a:ext cx="1458912" cy="339725"/>
          </a:xfrm>
          <a:prstGeom prst="rect">
            <a:avLst/>
          </a:prstGeom>
          <a:noFill/>
          <a:ln>
            <a:solidFill>
              <a:schemeClr val="tx2">
                <a:lumMod val="90000"/>
              </a:schemeClr>
            </a:solidFill>
          </a:ln>
        </p:spPr>
        <p:txBody>
          <a:bodyPr wrap="none">
            <a:spAutoFit/>
          </a:bodyPr>
          <a:lstStyle/>
          <a:p>
            <a:pPr>
              <a:defRPr/>
            </a:pPr>
            <a:r>
              <a:rPr lang="en-GB" sz="1600" dirty="0">
                <a:solidFill>
                  <a:srgbClr val="FFFF00"/>
                </a:solidFill>
                <a:latin typeface="Arial" pitchFamily="34" charset="0"/>
              </a:rPr>
              <a:t>Balanced Diet</a:t>
            </a:r>
          </a:p>
        </p:txBody>
      </p:sp>
      <p:sp>
        <p:nvSpPr>
          <p:cNvPr id="3076" name="TextBox 4"/>
          <p:cNvSpPr txBox="1">
            <a:spLocks noChangeArrowheads="1"/>
          </p:cNvSpPr>
          <p:nvPr/>
        </p:nvSpPr>
        <p:spPr bwMode="auto">
          <a:xfrm>
            <a:off x="1631950" y="542628"/>
            <a:ext cx="8928100" cy="1446212"/>
          </a:xfrm>
          <a:prstGeom prst="rect">
            <a:avLst/>
          </a:prstGeom>
          <a:noFill/>
          <a:ln w="9525">
            <a:noFill/>
            <a:miter lim="800000"/>
            <a:headEnd/>
            <a:tailEnd/>
          </a:ln>
        </p:spPr>
        <p:txBody>
          <a:bodyPr>
            <a:spAutoFit/>
          </a:bodyPr>
          <a:lstStyle/>
          <a:p>
            <a:r>
              <a:rPr lang="en-GB" sz="1600" dirty="0"/>
              <a:t>Living organisms need vital substances termed </a:t>
            </a:r>
            <a:r>
              <a:rPr lang="en-GB" sz="1600" dirty="0">
                <a:solidFill>
                  <a:srgbClr val="FFFF00"/>
                </a:solidFill>
              </a:rPr>
              <a:t>nutrients</a:t>
            </a:r>
            <a:r>
              <a:rPr lang="en-GB" sz="1600" dirty="0"/>
              <a:t> in order to provide energy and materials for  growth and repair.  Without the regular intake of these nutrients (and oxygen from the air), the organism will suffer ill health and may die</a:t>
            </a:r>
          </a:p>
          <a:p>
            <a:endParaRPr lang="en-GB" sz="800" dirty="0"/>
          </a:p>
          <a:p>
            <a:r>
              <a:rPr lang="en-GB" sz="1600" dirty="0"/>
              <a:t>The diet of a person is what is eaten and drunk on a regular basis. The components of a diet can be provided by plants, animals, and microorganisms</a:t>
            </a:r>
          </a:p>
        </p:txBody>
      </p:sp>
      <p:sp>
        <p:nvSpPr>
          <p:cNvPr id="6" name="Rectangle 5"/>
          <p:cNvSpPr/>
          <p:nvPr/>
        </p:nvSpPr>
        <p:spPr>
          <a:xfrm>
            <a:off x="1847851" y="2156664"/>
            <a:ext cx="8424613" cy="1200329"/>
          </a:xfrm>
          <a:prstGeom prst="rect">
            <a:avLst/>
          </a:prstGeom>
          <a:solidFill>
            <a:schemeClr val="accent6">
              <a:lumMod val="75000"/>
            </a:schemeClr>
          </a:solidFill>
          <a:ln>
            <a:solidFill>
              <a:schemeClr val="tx2">
                <a:lumMod val="90000"/>
              </a:schemeClr>
            </a:solidFill>
          </a:ln>
        </p:spPr>
        <p:txBody>
          <a:bodyPr wrap="square">
            <a:spAutoFit/>
          </a:bodyPr>
          <a:lstStyle/>
          <a:p>
            <a:pPr>
              <a:defRPr/>
            </a:pPr>
            <a:r>
              <a:rPr lang="en-GB" sz="1600" dirty="0">
                <a:solidFill>
                  <a:srgbClr val="FFFFFF"/>
                </a:solidFill>
                <a:latin typeface="Arial" pitchFamily="34" charset="0"/>
              </a:rPr>
              <a:t>Balanced diet	A diet which provides an adequate intake of energy and nutrients 			needed for the maintenance of the body and thus good health</a:t>
            </a:r>
          </a:p>
          <a:p>
            <a:pPr>
              <a:defRPr/>
            </a:pPr>
            <a:endParaRPr lang="en-GB" sz="800" dirty="0">
              <a:solidFill>
                <a:srgbClr val="FFFFFF"/>
              </a:solidFill>
              <a:latin typeface="Arial" pitchFamily="34" charset="0"/>
            </a:endParaRPr>
          </a:p>
          <a:p>
            <a:pPr>
              <a:defRPr/>
            </a:pPr>
            <a:r>
              <a:rPr lang="en-GB" sz="1600" dirty="0">
                <a:solidFill>
                  <a:srgbClr val="FFFFFF"/>
                </a:solidFill>
                <a:latin typeface="Arial" pitchFamily="34" charset="0"/>
              </a:rPr>
              <a:t>		It is the adequate intake of food (mixture of organic and inorganic 			chemicals) containing the right kinds of nutrients in the right amounts</a:t>
            </a:r>
          </a:p>
        </p:txBody>
      </p:sp>
      <p:sp>
        <p:nvSpPr>
          <p:cNvPr id="3078" name="AutoShape 4" descr="data:image/jpeg;base64,/9j/4AAQSkZJRgABAQAAAQABAAD/2wCEAAkGBhQSEBUUExQVFBQVGBoYFxYWGBcWGBwZGBkYHRYgFRUZHiYgGhwmHBgWIC8gIycqLCwtGCAxNTAqNSYrLSkBCQoKDgwOGg8PGi8kHyQsLC8vLCwqLDIvLC8uLCwsLCwpLCksLC8sLCksLCwsLCosLCwsLCwsLCksLCwsLCwsNP/AABEIAMgA/AMBIgACEQEDEQH/xAAbAAACAwEBAQAAAAAAAAAAAAAABgMEBQcCAf/EAE0QAAICAAQDBQMJBAcFBQkAAAECAxEABBIhBRMxBiJBUWEycZIHFBUjQlJTgZFiodHSFjNDcoKTsSQ0Y8HCVKPD0+ElRHODhJSksrP/xAAaAQEAAwEBAQAAAAAAAAAAAAAAAgMEAQUG/8QALxEAAgIBAwIEAwkBAQAAAAAAAAECEQMSITEEQRMiUWGBkaEFFDJScbHB4fAVQv/aAAwDAQACEQMRAD8A7S2fjBoyICOoLL+/fHz6Si/ET4l/jjAmXOKzaFR9Urm20HTGGGgKCwtiL9N96OJZfnDwx3GUkDETLGYlZgEbeEuSNPMKdTdA9ftAbX0lF+InxL/HB9JRfiJ8S/xxgcJGcSQDMIrq2xKBNmtaI6HRWs7i9h7sfYYs2zZgSAIpV+QUERIJY6CQSLIXSRZANkHTQJA3vpKL8RPiX+OD6Si/ET4l/jheibiFAGHLj2Ny2o7qS2o2LptK34gkgGqNvhBzRkAnjjCFbJUKKbTHQ2die9zQdvAbm8Aa30lF+InxL/HB9JRfiJ8S/wAcTclfuj9Bg5K/dH6DAEP0lF+InxL/ABwfSUX4ifEv8cTclfuj9Bg5K/dH6DAEP0lF+InxL/HB9JRfiJ8S/wAcTclfuj9Bg5K/dH6DAEP0lF+InxL/ABxJFmVb2WVq60Qf9MeuSv3R+gxn8azvKj0x0JJDpTa62JZyviEUFq8aA6kYAqZppZ5WaFiFy5pQDQkm+2reaBSU/vOT1QY2MnmRIiuvRhe+xHmCPAjoR4EHHOeH/KYI41RMv3FG2qUljfUsdG7E2SfMnDH2T7SLmC5CGNWcjSTqAkoMaahs696vNX+8MTeOUVbRCM4ydJjTgwYMQJhgwYMAGDBgwAYMGDABgwYMAGDBgwAYMGDABgwYMALeb7JyM5ZMwYt5CpVO8OawZrbXTd7psPDqReDifZeR9BjmKOsaxM/f1MAwJOsPqH2qqiSd2rDJgwAst2Slbds3IW1WCNa0O/qCgSd29Q3HlQ2NCPhnZjMJKJJMwWPM71M9tGusops0O+ykgbAKRvrOGrBgAGDBgwAYMGDABgwYMAGDBgwB8Y7YW825eDM5o9DC6wjyj0k6ve5pv7qp4g4n7T58BTGb0adcxHXlXQUftSN3B6a+lYXx27SUNFLFoidCGeNyxVTa2O4Aa9Nx5HHNST3JKEpJtIQouIzVszAb19aaraqF+V7egHucuwCtM0mtmsoaJbUVKtEUN3uVayP7x88TyTQDUry0ykrpbKajsSLGi1o+hHUdLGLvBuK5KBtfP1FhpGmF40UWC1qq0DdWSfAdN715M8HHSjBjwTU9TQ2ZHMl17wAdTpcDwYda9DYI9CMWcYuX4vFIxmhfWgIjlIB031VgSKNaqJHg2/s42QcZTafcGDBgAwYMGADBgwYAMGDBgAwYMGADBgwYAMGDBgAwYMGADBgwYAMGDBgAwYMGADBgwYAMQZzNLHGzt0UXtuT5ADxJNADxJGJ8JXartNy5kYLzIoZKZbrVNoLUNt+WNJrxZxW8dYAqdrpZURI2B1Zg8yYqRfdZAqKx6KgK3W5qx7TYVOG8IaSVIketRK1bMmlw5DA13iFBNA1fld4ZeJ9onnR45oYW5USzEpI6sGYJpEbUfxQL6dbFbGDsfx2FJY40gAd35esyByE3WlXSujvBdgAKG+4AxDwpSdrgvWRQhTXP8hx3LMc1MscunQUG25H1cd2BsbA8elGupxl5COSbeOcFQwFEGqBJOpT1Jtaqtj1xf7Q5CSVpeTy95JVYlqbTzCdINHqfPy9cUeC8GzOXlDEKyH2wrFjQ8dNWSL6L1s9bxlk1ubYKGlJm7mu2AykMcQhEgZGke2pSrSSChQPUK3XYCh7nThOa1IBZPdVlJ6lGFoT61sfUHzwrZngEeay+SLsw0nQNIQECm66lJsFFFHa7sXhrzMJUK62WT9WU1qG3jsCPUDG1cI8x8l3BjzHIGAI3B3B8welY9YHAwYMGADBgwYAMGDBgAwYMGADBgwYAMGDBgAwXhMz/AGgdHa4JNIeVQ4nkCtobSNKKbB62KAFCrva3BxVXyjzKsmuJSzRGaUNSlrrvWNQR9NgXQ8DgBovBhNn7URRsEkScPZVqmfTa3rotIDQomiASpVq7wxOvHozG7iOfuRmRQ0zgtTFaHfNbjcnYWCaGAGvBeFROMK8MUgDRiR3XVJNNpUJqrXuCGbTsOm/U7A18v2pjYLqhzIchLAlegXuu80g22O+25ANE1gBzwYU4+OpJCZEWVQHjQtJLKFXmAHU1PYUX40DY3ANjwvaaIBSyZiiAdQkkAo9WppAQo8SRta3WoYAb8GMHgmdizOvSJl0HSdUsnXcHo5ogg2p3G3mMaq5JVN2+3nJIR+YLV+uAK3HOItGgWOjNK3LiB6aiCSzD7qKGc+i11Ixn5Ls3LHHGgmiblEsrPAWbW2rW5PN9tizknzY4iynEEaU5uSyHBjyqAFmMQILuq/8AEIDX00LHdWcScS7QMxSKFHSWUkAuNIAAs024LVZ8aAJokBSFBJ2XY7t80Pvyan/xMLT8bCZgQJ83WKOTvTLlwqK7J7SaZP2gC4NgWegvGzxhTlY40aVija3ksF9RuMBQDICE7x21G/HVZtd43mlzA5ikK0YUMVh5ZMZZUonmsuxcEd2xRAIvEJTra9zV0/TPJ5nF6eLXZmpmuyGiSFA6ETMy+zNsBGz2Pr/NR18ziTifZTlJqfMkd7u6UcsXatlHNok6R16AXYonE/A/6vhws7POBZJ2VJlAs+AAA/LEGezXMkZ5JFVgSqxuSpRQSNwTRJHeNqQTp3oA4o6jIscNVW/0KVj8zi+xiZHicsNapUKaucFZSzqSKBpWCb6mNEgbWCQQcb8naTMNGWikViASdeXaNRX7Rl719BosHzGMODuDSChsklubEFN+JBawxXYlV8iL0gG3FlQW1vLBakGMhkCpRc7qfb9qjdbFiKJN4V1mRbP9v4LPDj2Gvs5myUGpw4fU6EKUA3qRNJJ9lr94O2wxt4zogZcujhdD6VdQfstXQ+m5U+hOLUMvMSwSt2PC1PQijYsGx+WPYM5PgxU+Zv8AjP8ADF/Jg+Zv+M/wxfyYAt4MZub+qUNJmGVSyrZEQGpiFUXo8WIHvOI4c0jLqXN2tkX9TXdLK2+nzRxf7J8sAa2DGTmMwqMivmWUyXosR0aq99FfaXr5jHp5lBAOaILezfJ33A27vmy/rgDUwYzJXCo0hzLaFUsWAiICgEk7J6H9MRx5pWKgZptTWApEasSOo0lAb9PTAGvgxkPmlEhjOaYOBqIIjG3vKV08LxpwHYd7V67b/ptgCTBgwYAx8p845sxIOjWNAdk9kDcx6ATufsvXQG9yBntHnFhRkBaXmSErI0QtO/yRI6nagV2XVfiRdhorBgBYnOeIB5cJYbqaAIoqKsufbUkmqoIR4g498Iz+dacrNEqxqSCwWr7tqysXNgnYgDa+vhhjrBWACsfawYMAfKx9rBgwB5VAOgrqf13P78ZHHCZWGVUkcwapSNisN0wB8Gc9wemsj2caeczaxRs7mlUEk+g8h4n08cVOD5RlVpJBUsp1OPuiqRAfJV29TqPjgDnb9oZea0mjS9lApYlY0UkaAgIBoqt9NwfSvOZ7QSto06gUIbUzKbKmxYCL6g+m3ne92w4CjZhWjlWF3ADjQ7hizKsbMFB03utmr8zWI+HfJ9KJkaaSKSIG2RQw1AA0CDd71YuvfjZF4NO92ZnLPdJ7GvmmWfLRZqYpEojZnEqa1p9BugwP2QR1PeqrwtxcRymYV40lihvSSRlXR2VXRjy/rDZsDar9NsZ3yu5qVcyiFzymiBVdRVNQc6tSg0x9ki78MI0GdKk0yglSoPQiyLI366bX/EcYHV8Hp4ovRtJ/M7Rk5YeZk0gYssckqnUGDWYXY6tQHUm+lfpjJ4Z2mzcbyQy6XlQkESEqPMMhUElaIOnyIoruMXezWYZ4eHO4UM5lsooUGo3CsQNrKgH88ecr2VnfMzyZh+WHclWUoWKjZAoYEKoUL1F7V5kpp15THk1PjkwZ+0c76mLyEqNRAZ1BAYrIFSOgKoVYHUXdE4lj7QSIQdbUGcNsr9E1qVL6uu21+I3B2xdn7CSqW5RilUoU3bR7TaiWUhhqvxv8hj1H2OaMGTMTRwougkjvm0UrepgACb6AG9hRs3m0ZL/szacl9y5wrtwxTU6hl1adhpcnb2RZEh36CjtVYaPYkv7Mh39H8D/iAr3geeESXtZDD/usNv0E0+7b/dW9W/3e4N+mNHg3aqV5vm2bUKXoKwUoQxFrqFkb/ZYHqAMXwl2bs9JdHnhHVNe9d6/Tkd8UOOcVGXgaUqX06e6vU6mVRX5tixlJiRTe0uze/wAx6EUfzxJNCrgqyhlPUMAR+YOLSgWs92oyc0YVyXQkmtJIPKZSdvtLf5Gm3NYo57hWTMHNRHZZZVQqrFdzKy0Vosqhie7W2gbCjhuPD4rvlpe++lb3671jyOFxUw5aUxBI0iiRVEiq2oYAWFz+TnMcbNLIwDIjspWuY+x1UFXeMKp8dJG5sYhPCcj85+ahZdbeTDSAVLsASd9jZABI5o6WKY4uzGVW9MEQsFT3R0PUfnePPHk0RNJFGDN3QrCLmN1oWBvQs2RdCzR6EBYyvGcppzCvzEWVGMsdL1kJU1pH3VUqboiQnqWqfMZbKahJGGVnZzZbliPkSDW2kj2lZhS1uB4LjWz6NrhqBf6wBvq1e46azdfV1d7kbFqs7GkmZm1mL5mrospKOU0Rga1ClV0E2qsSWNWQxUkYAjzGfyMkgd2kLXGQGD6SyAMh01RbSy3fhJ6nG32YEQyyCAsUFi2FNdnVY2o3Z/PGBn+MyorO2QGjuncbrSgLdIbolhe1A7YY+z7XAv1QgrUBGAQAAxAIBCmiAG3A69MAaWDBgwAYMGDABgwYMAGDBgwAYMGKXFc9yo7UapGISNfvO3sg+nUk+Cqx8MAYnaTi9SL3dccUiahq0hpSNUa6qOyACQiupj8jiNO2zH+wWvSYH/oxo57hAXIvHXMYKZCWAJaQd8sR5lhfpdYVDkGOaXLtJqRwJRKMtCCE7xrUfs6QLYDZqFVYxJV3JwcVzG/iTcN4zyw000WuTmqL1agGdCbUBSQe7pG16dIsAb6cnbSVSqnKyJqbSC9qCaBAS1DFva2oDu9TdYocfySpw+NlSNQ8hlZSqhO+jsoYbbgaVHrWLuZyLRPAH5Ry0IFyS1qDjVRBPsn2arbrfhjPlyOLpHHXKF75RXOYysM5jaN4nMciN4cxFYeVjuruQOp2xzqFSdIHWtvfsP8Anjs3H8kJYsyvUfUsSPu7hiPMBbI38DjnXZ7s9KMxHzo3UEHQSjAOSaGkkbDS2vvVQHniSTkky7HlUY0zps+XEHzGPoI0kBNdNOXYE1jk+X4LJIoKpqH2Ty5WJA2ugh9drNY6x2xkKhGHhHmSPeIGrHN2lOqFYmijJjrmjlhrJYHXKRqShXiNgKBLYlJJnMU3G2vqT9k8t82zsMkoKIGYEhJRTaHABtB94E+O3Stw6/KPk5JEg5ZBp2tCVBJK0CoLDUw6bWe+dsImUhSJSQ1sW1H+rApQaNRyPvbVZrw6m8PmYyzyDXpkkVnnSRkILlVciMAORpj2YFVokqp6Yrk9MXs3XpySeaUZxyrkUf6HZ1lLcravZbli/Pul7/092J+z/ZPMNNHcRhRJEdiVKeywO2rdjt4Dys11a8rlGhjRtHIJ5kZcLGCNbBcu0qL3TRq/InwBalJuIzMRJ86d2LcsNGXXuEgDUQgBAfSB7JthqsNWEcUaTSNEvtLNkTjKt/8Aep0s5pCRJG6svRtJDDSCRe33Wv8AItjQvHPeC5rJ5afUFlGtTTMqtp7qag5jBNBQBqbu91qs7l3ykmkmM9Vor6r4fmKo+4HxxcecW8GDBgAwEYMGAPlYNOPuDAHysFY+4MAGDBgwB8vBeFXN8cEc0iyRzUrhSUklomS2jK2QoGhWvfZtKi7xWi7YZdl1BMxpq7MrAeyWAX6zcmqHrY2KtQDneC8KHDu0iSyIhjnXWQqkSyEWdV76wKAUbe1eoV3cfY+0Ufe1LJYslVlltAGZfrizAKbWzXsg2du8QG68F4VMn2lgkkRAuYBc13pGBBsDdeZfiDtexvphi+jl85P82X+bAFq8LjRTZifnRSRpHHqjj1xtJqNgSOKkStwUHXZSRs2NHi0zELDGSHlsah1RBXMe/MAgD9p19cYvEuH55RphdRCCoVIgqMsYoae/46dtQceYA6Y43W51K3VmqMtm/GfLn/6d/wDz8Zx7KPVXlK8vmrgfmozFVhbzWTzWmpBmkYEWVed6Gq9nQsNx+h92KL8QaTUDLPFZU20syEjYmtTCyNxe4vGZ9Vp5i/kal0eria+Y/TcOzTqUeXKsjCipy0lEH/5+M7McLMFSSS5VQDQJhmNlgVoA5g2SCRQBNE4WeE52bnQrHJJJIJEEhMkki6W3bUC1VXiRY6iyMbXb3IvzY5VVmQIVJCs+kg3uq9LWxY8t72xYsuqGqKMnU43g937HhoIWj1rmcoqKwJ0xypTVS6l597C6223qt8ezlRMh/wBtyzrYFM2Zq2ugQc11NGh78I75lWIKHUUvUV1EKriqaTfq5UAi96HgcfHzyM606krqJsgdRWkah0PiPDTvvWIfeJLsYPvD7xOhS5LMpNlEWTL0okVKilIAEfjcxJ29f1x7PY0/cyP/ANvIP3CbGX2Ozms5dbvRJOAN+6piUrV+F6q8NvCqHibNcRy2akEk2uNmJjBUEabJ2AW+6CAVWyKs0KOLZ5YwhrlwbYPUk0bMfZJ0cOiZIFdweRJYPgf63EsvAJmYs65FmPUnLyGz5m5OvripB2lzDLa6G9VSJh+Z+c7fuxm57ick2xYyWaCAq6k+WmP6u/RmlP7Plh/6WJuoW37Fmh9zUyXD2LnlSZFmQiwqSMEJuqXnEKdtqA6Y9jszLbnTku/WocqbTtpIpebS7ohNVekE3QxkZ/sm0eRZpAGlkkVmXYhe66xqD495xbebGqAAx7ygVWjnhRLB1igF1KykFbA2sH9QMX5er8JxU1z9CzFgeS9L4Nt+C5glCVyJKABTyJO6B0C9/YDrWJ+VnAyszZdglkqiSK5FbgFnI39R1AxjcTm+cuGkiQKilUVtMh7xUsWNUD3QABe1770IezmRU58GNFUQodRVQN2DCrH94fCR4Y5DrY5MnhwV+5KXTyhDVL5D1FKGUMDYIBB9D0x4mzaqaOr8lZv9AcV8v9XIU+y9snoerr/1D3t93F6sbDOVfpNP2/8ALk/lwfSaft/5cn8uLWPhOAK30mn7f+XJ/Lg+k0/b/wAuT+XGEkufRB3VkJ6ltFjU0viGUAKBF4H2z1rEhmznLjLKSwLh1jMSkkMOTqLEjQVvUV3utqsYA2fpNP2/8uT+XE8UoYWLo+YI/cd8Lvz/AIgDvDGR3bqhVqC1fWb01r590EatXd1uCTyvCrToEkNkqBW17WupqNVtZ/LoAL+DBgwBkQrmOdNtcRKaRIygVR5mgICSOh75HWqFWcyODOx5aEIuqRGfUh5UYZabQX0Gk3o6UvysdQ1YMALck3ENO0cd9aFD2WXY25B1gk+FaCLsg4+8Iz+dacpNEqxqSCwUrfdtWUlzYJ2IANX1wx4KwB55Yu63G1+NGr3/ACH6Y8zzBFLMQFUEknoABZJ/LEmMriC86VYf7NKkl9d/q0/MjUfRQDs+AKE/FTBEcw6kyzsqxxE6SF3KKdjVLqdtupI8BjEi+UGaRCUjjF+yx193eiShALePiuNrtjwiSURyRKXaMsCoIBKOBemyBYZUPUbXhUbstnTGBofUd9YaAHrdFS1A1tsT7ximbnflNWFYdPn5LWX7d5miSI+p2aNlqvKn6Hrv/wCmN/gHaxM1G7OgURpzC16kK72RYBHQ7EdPE74TBwOcy8z5tNp06L0sGsm6KEjb9qqvxrDD2c7LzrHPHKNCywmK2KEljq0mksAKGYet9Mcg53udyRxVsxdznbTM6gEdYVcmkQIlbbCypLHoCb6npi52W7fTGbRM4kj1KvhrXV0bUqgMLPrsDvtviZzJsjFZkKsAVYMDW/Wm6FTXUGumJ+B8JM0qLGt1pBYC9Kgjdn8K6izucUqc772ezk6PBTmpx0Vxtd168/AZ+1vCEXMhlFCVCXAJClkZbsDqDaEjoSgPW7zuGdnnzMrR6hHGrLKWUKX3FAaiLuxJQsAdaYtsydrstI0kTJGzqqyWVGogsY6sDfordMWOyWUZRI7Ky6ioGoFSQo+6dwNTNiel+M/Sj5LReV+hXyvAo8rmcuqaiW5pLNVmkFDugAAWeg8SepxR7SdtYwrKIlljB9pwxUsDQ0BQfEgBiV3Nixvjd4ql5vLDpazi/H2F6YQ58nyyIpQA8Yqj0IA06k+8pHj4XRo3jnU5JY4rStu563RYMeWWmXwRr8EfL5twro6uRaEkuG2vYyrqBretxQNHbZyyXCo4t1B1VWpiWavIE9B6Ch6Y5LncgS6tGnM5a94adelVvdh4CmPWtwPCyK+VypkYpDqkckhQY1OzBSxNV0NgUQBW+2+KcM0kpaN/ZFmbpIqTSlVHap4FdGVhasCCD4g9cJea7P5iBjy7kQm+gbr1LLasrHqSuoE2dKkkYm4q78O4aqR0JGbTqFUpbU7VYOwClQa8jWOf5bieZMpUSu4mdNSc2TTbEVrqu63QhevhjXkxxyKpozww5NLy4+3oOoyWak20FB4muX/3km6j1VGPl542kmg4bCglYLzGIZwDVhSfUhQBXibNmyScc77X8WzUmZdS/djeo09gJIp+zVFtJXZ2G+x2DUKefTN5iFXfmyrEAnM1FtJclpOYwO/dIGrYVW99eYsEMX4FRJ4c2Rap8er9zrmU4rDnYdUEgYggqaIKsPZ1IaYA+7cE+eNHJ5nmIGqj0I8mBpgfcQRjmfyaZe82zLYREfxsblQADd0TZo+I/TojfVS6vsSkBvR6pT/iA0+8L54vKs+Lwp6Lsv4z+PcNOYgaIFRqqy66xQIJ2sb7bHwNHwxoYMCkx89wEyNEedIOVKsgWk0mvs1puqsAkki+pxSj7LSCVmGYZI2kLmNNSDvOrNbhtTFqYWT3dVCgKwy4MAKeb7LZrSxjzbcw1udSBjpCksVY+AHhtW1Xjf4RlHiiCSOZGBY6jZNFiQLJJNAgX6Yu4MAGDBgwAYMGDABgwYMAVeI50RRl6LEUFUdWYmkUepYgfnirl8lJHAwRkM7W7MwJUyNV2BvpApQPBVUeGPMR5+YLf2cJKp5NL0c/4BaD1L+Qxz3tJ2kfnOaaRDqKo7MIQAzqhO4XdYy2/wB6+o2rnPQgMf0VxXmanzEbJv3IzyuvTflm69Tj5Fk+JKh1F2fvaSHj0fs3qNn1wj5ftMGNLDliD4hR0LILOpxWz318KNb16/pRItVFCLr2ZOVRvT9mQ2NQYXt0voRjM819vqVuF9/qO5n4kE9lzIKsVBoO+9EC+n78EvHc8gX6p2JIDAQMwXzNgrqHuwmJ8oGaUirW6r63mDvaasSBq6nqR7DDqCBfyfyt5hK5sCSCgSUBQ0d72Lg7UfDx6eNsWn3f0OaH6seOznFMzKzDMRqoAvUqSot3VDm7mxvt0wvZztHnHM8kbrEmXaRTHoDVyxY5jGyC+4G1dRY8Wvs72jjzsRkiDjS2lg66SGABI8jsRuMI3Eu0OTkmc5vKOsq7Poc+Bocz2ASNhe43FGqxdsluJbLk+ntbnmVO+lzMQoSO2Gk78pSN9jYvV0IsEEiSDtpnAXXVHII2oyaPat2QWBQru3Q0mjtqOKsmf4QbHzeVWuhpIsGuirzDW32a8OlYrvn+G2ujLzm6P1j6UYDxZu8QtDqtChiGpepU3L831HqPPiebIy1XMSVq8rRLo+Pv8euNzNZKOQVIiuB4MoYfocYaT658i3LMVxynQdivcj2r0/L8umKHbHti0LcmHVr1BXcBW06lLKFBPU93eqF+fS1Jvg1JWbec4llcmlMUiG5CKACa8lUdboe8gYzP6f5cH2ZaH9YdItD4BlBJY1R7t7EeO2OZiJyO+psqRKvsgqoO5l31EllJ3N6t68a7QsgvSmpYzsGZW1qRV1/agnYVY3qtsX+GlyWaV3Ot8QzuRzuWLNMjRRkMzK+koQCO94qaLCiPE4xsw2SyUCZmEBnkTXCZGY6VI9shvYAB32B307XjG7Gdk4pZ5M3mFV0hC6dzIpcblvIlQAao7ufIYocc4nJNmS8oVAy91WO+j+zCG9JFEkkXuT0xRLy7GrosXjZPDcqXpfPwGjI5HLcUUs45eZUDWUqmFUraGsEEbb7jpdUTpSZuPhWUjj/rHN6VFJqN2xPXSosDx8BvhA4FmpUlWSLU0oOrRYIANBlZhsqUOp9+5Axsdtc3zcxHIL0SQI0d+RLFvz3W6819MVTnUW0bl0il1McDl5XvV8exey3yiRCZdEAj1FvnBVVYnTYQIwKljZJJI2G1d4HDvHJHmIbU6o5F2I22Pl4gg/mCPTHG6x07sHCVySX9pnYe4uar31f54hiyubpkftL7Px9LBSi+Xwa/D8wWUq/todLep8GA8mFH0uvDFvGfnxy2Ew6AaZP7l7N/hJJ9xfF8HGg8U+4MGDABgwYMAGDBgwAYMGDABjL4/n2jj0xKXmk7sarpB6d5u8QvdW23IBNDxGNNmrGXwtOa7Zg33xpiB8Iut15uRq9wQHcYAr5TPSRxqiZLMBVAAGvLE7eZ5259fHGfmeHhjqTI5iFzdtE2UW7NnWplKtvvZFizVWcScY7dxwtpjRpiCyvQkXSUNVfLN76um3dOKUHyhM7hRDoJ3p+YLFgHSxQD7QxCUo8Ml4cmrK03Z1mO+XnPvjyF/qJRfQYjbsrfXL5rx2HzVepDE7T1uwB3G5AwydruIyRRRmJ9BaTSTSnbRIx2YEdVGFN+1GasKszMxNBQkNsR1C9zz2LdB03O2KX4Snp07k108vCeW9if+iYveDiB8dpcoB7ev8X7/e9+LuX4Bl0r/wBmZiQjoZWy8viT9ucjqT+uPUXEnjMceYzcvOkqlRUrvGhusdAWDuSMR5LOZl4ZpJDNCUJ0KzizW/eGivIWCQd8ZF9odPdRW181s7dbXyitY3Vm7DxV0AVchmFUdAvzUD8gJsZHHOFx5s3JkM0HHSRfmyt6WedR6DqDVYchgx6mxBq9mcsbsUfw897WrvCE71V2MyN62xs8C4DDlqIyOadxRBcZegfNUEtfmbI88PWDHNMV2IrGkK+c4jKczDKMnmSsayg7Q3b6Koc39k/uxLmM4khJfh87FlKEtHASVPUE8y69MMZGFHifyiwxSyRrG0nL9pgQFB2HU71ZUE14jzF9uizcnWWIKq/R01IbUGKE0T1IJc7+ZxeHHT/2XNfAn8+FUdusxISoWNL9nYhgBepixLIsYAJLm7rZb6YsnaWYubnnsNt13SgWJRa0kKbqztYaittDxEKZ0YcdIH+7Zn4F/nxhZzJq18uDNxg76OTE8frSM3d9ykD0xl8K7eTau+dQXSW16FUI1UdekG71KL3Yj2eul34PxuPMqSnhVjrsbogjqNj67bgYaoy2OOItZTJqP6yDNyD8MQxxx/4kVu97iSN+mNDiueglQCfKzlQe7qjC0f2W1Ag+44j7dZ11WONQ1Say2nqdIFLt4GySPHT5WMI8cblNSIFlYDQkm6oTV60A2aupFaqr3Rc4w2ovx4W1qTHGXh+UYKDkJxp2GmJkJH7TKw1f4icbMfHAoAGWzIA2AEWwAG1AHYYSsjnmjkCJM2oJzFQF9OkmlpL0FdexHr4dcdHyWYEkauOjKG/UX44lGSlwRyRnHaTv5ma/aEHY5fNeX9Sxx64BndStGVkTR7HNUoxT7Ox66fZv0B8ca1Yq56E0HUW6bgeY+0v5j94U+GJlZNNm0TZnVfeQP9cR/SUX4kfxr/HEsTqwDDcEWD6HGN2h+dBojllDAa+Yp0UdhoBLbj7Xs4A1PpKL8SP41/jg+kovxI/jX+OMHM5zPd9VgT7YV109LAjYK0m5Itip8wL2Nz5mXMMImSN60NqX6tSZAV0CTV0jID2V33HTpgDX+kovxI/jX+OJoplYWrBh5ggj9RhaOez4W/m8ROkkAbHVpTSDcnTUzX5BD121bHBpZGi+tUq6kg2AAfEFdOxFEC/MHAGhgwYgz2cWKNnb2VFmtyfIAeJJoAeJIwBQ4t9awy46MNUx/wCFdafe5BX+6H8QMQ9q0+pRa7plQHqNtzW3gSAK9cXeD5RlUvJXNlOuStwDVBQfJVAX1onqTjzxzhrToqqwUq4bdSwNXsQCPPz8MRkrTSJRaTTYhpwNaQtlcsWLnmULpLY2pK2zdOvjeM/I8LIzLpDGSFeXuoNhqGX8OgHXDbF2IZRGAYfqiWTuy91mvUd5N+p641+B9nFgZ5GOqWQksw1BaOnZULEDZEs9TWMsMM9Xm4NU80a8pkfKDmAqwXftuaB02dBAt77g33brXTeiKfCIIYO8zo0rBQSltQItVjVbIWuldRv6nd7QZMSTRKSQdLsCKsMrwMp326gdfXC5xvL5WE3mZmOuiYwBqakK3pjAYLSnpW+PG+1c3iT+7K1a3pbv2/TkphFum964RJxrPJzIpIYYsxItEuWH1aUGs72oIe9VUt2eoxJ9HtzZ5TOZEk0IEB2AYpQbw7oaxQBIYk3eM7h0iz5ho4+ZNA4HMlFICyqhokKLFKgIFE6ztWNw8K5Kd13K64e62kjuvEo72nUe6oG5x5mNrBkhi77crs3x7fJFruhvGMjtZKVyUxWwdPUEg7kDYjcfljWGMrtUP9in/wDhsf03/wCWPt3wY3wID5yU/Yc/4pT/APscQ3J+B+tfzjEwyL6gzQmVaVmtdZYUCQCV8RdBWFNtpAsm2mUVo5JPm65cxqWVhYfUFJqtIBW7HiD/AKeLl6+EGtk0/R/2ULpptXY6dnFJyMO9ExLv1okXtd9Lwq8S7JyxFeWgmDWS45wcPYNkc9QAaB7tAEdBtht7Mn/Y4PRFHw7f8sR9oO08GTUGVtz7KLu7V1odAPUkDfrj2XujTDlbWI/9GJTY+Z7HqPrKJ8yDmtz6nfEzdlsw1/7MBeq++ft7Pt868R1x7zPylZkgtHlVRBvcrm6HiVGmvdiCf5Sc4i2ctFt1ILEforEjFNR/MzWoT/Iv98QHZKcf+6qd7A1eI6H/AHnbyvDd2d7LjLnWWGsrTBBpQ9OoJLNVUCx2F0BeFBvlLzRQOkUDr9oDmah592z+4+68eI/lUzDRGRYYCFID959rFg39318PEYnBxj3ITx5Jf+UjpOdyKSrpkUMAbF+BHQgjcH1Hnjkuc4HmUzMkCSuIg76WLKdC914wSbY2HFC62PhYw89mu2nznQJIxGZBaEElSasqbFq1A+YNHfwwwTcPjc28aMelsqsa95GJNKa2K4yliluhB7M8CkfMlZ5QyBGKiKoz7SVrI3vduldTXjjocMQRQqgBVAAA6ADYAYhy+XijYhFRWIBIUKDW9EgeF3+/GHxvtCWZocuyqVB5sx9iJeho+LXt7xXUHT2K0qiMpObs1Pp1DmOQoZmAJdgO6lffN7E9MaIN4Q4MsskRUHk5NT9ZI9B5Wv7V9Te2ncDobburuRdqcvEgVFk0IAo+rYABQAPbo9K647aXI0PsasP1chT7L2y+h6uP+oe9vLEfHuF/Ocu0WrRr096g1aWVtgdj08bHoemIstxWLNoeU41LRoghkb7JZDvXh5EXvi/lZ9a3VHoR5EbEfrjpFqtmL8PZ/MJRXMXpbWE76qfbOg95u6WZSSbY7gk7V64hkGTNR5h5yEGleSFkbUwV9kRDZO7N0bZdxteGTGV2jSPkF5NdR94cskPqIKgKfNgxXfbvb+eBwwU4CUASLOLEBqMgBIJYsoYlQ40gAKKoGySSScbvA4HVH1TLNb9VJIWkRdNszG7BY2erHGGeG5N4o3CSEPyl2aRQOdLVhmA1EGVga3IJGNfs9kIlifQG3llB1NZ1I5jNVQA+rFDy9cAbeMqQc+cD+zgIJ8mlq1HqEBDf3mXxU4s8Uzhjj7oDSMQkanoXbpfoN2Popx74fkhFGEBJrcserMTbMfUkk/ngDxxHiscABc7tsqjdmI8FXx9T0HiRhbz3anMH+qWGMf8AE1SE+/QVCn0BbEWc4Hm2lkkKo5YkAh67lnQoVl7oAokXubN4gPCs1/2dvyaE/pb4wZp578i2N2HFgq5yJMr29kiYDORoEY1zoi2kHw1o1so9b/XDtG4IBBBBFgjcEHpRxzzOcMmeN0fLTUwIPdVuv91ifXDB8n2WnjyKJmEKMhIRW66NtN7mt7oHcCumLsE5yXnVFXUQxxfkdot8XaszD/cm/wBYcKfGOyqyyl5A8oJuw4JG5IUxydwqNRA0lduoO5w09oVPMiOh2FSAlEZ61BasKCaNeVbYVx2bX7v/AOC5G35H99/634XV+Pi6yWWCdNJfhbT+KIRa00RRcHjy0RZ3bLxA3bSKzs2nyHcul6d5jXUdDgZntjlg4C/OH0upBKxVSuNwK1A7bDY79Rhh7WcOSYJII5HMfdZRDItofFdUTAaTZquhO/TC+nDYSBpQkHoQ8df/AMcex9mdJk6qHjTbUvTTVfyzD1HVwwOpfv8A0OsHyo5WVGMYfWADpkXQKJqywuhZA8ySAAScWuK89shmufpXVGQoUUygijq3YeIoAn3+SJDwdXYIkRZ29ldSb+p+q2A8T4Y6Jn+CsvDDl47ZliCCurFaurrrR22x6ebE8flfP+9zmHOs0XKP++gkSx6mtnzCtYsIQYyFK1oDOKBVFBHqfefbHZ9BzDNIrqeYUKXIBbEiyoGlTS+VAbnEn9GJz0jzBHrt+5pRgbspN4xTfCh/8Q48L/nxfLfyOePlqq/ceOybXlEv70g/SVwP9MJXygcHkizXz0gSQnQpF7x0Ao28rsg+bkbWDh47LZJocpFGwKsAbBqxbE71t4+GMz5S5K4ZN68sf94mPVa8tG3FJxaEQQkoV1a2S1YNYViRffsGxuPPEc0gVmVVGsoXautgbbUNV0Rd3tvgHEE092eECkrvDVt7fX0qtsRz8Tj3Jmi+33RRJBHcAPvsn1r88KTs9pTVGRwvMypH3EBUnYm/Cl2r+7jRhz89/wBUg+Ie/FngYVYE1MB1O7AbEmv3b/njUgeMmuYg/wAa/wAcdlLfg7FquS32JhknzALhEWGnoEksTrVdiBQBBJ/LzON7ifbiESmFZdBBYSSGOQ6SpohF07vfie6Ou9gGp2TI+dnSQw5TBipsCnTRddLt6/PyxF2+7IBg2ai9sANKu41KnUrX2qA28dI9b1Y/wWjzJ6ZZqm9iaXjPDiujmsrkE8xRMJt9iTLp1Hy322qqAxkcKny7ZhMu0weEVoCRyLzJCQBz9tmrxHdoUAgFFS+cHlhdGxJu0VnN+ch3K7DYMDuTZ6Yefk47LDQuakbUxLctB0U2UYnwvYgeh9dpRbZPLhx44t3+m/8ARe7UZkc6OFbURqCAFFBntUIHSlVW+L9MzL5OXMM/KQdz2wSoDHbT1G7UtjoB4t0pg7X8AMoSWJQ0se2nbvKb6X9pbJG/iw+1hBzmaIBUqdQpCGL6vdKOpAJOxvbyvFGSPntrYng82OoumR5zP8lxNE7KdOpXAAN0TuoHQ0LB7p8jjrSEoysdtYAfyD0KP5+z8OOVdn+BTZ7Mxs0dZeOS3Yk6W0bUo6HoNh4nfpjr8kQZSD0PXF2KLS3M/UzUpJLse8LWf4jmlmlQZfnRn2SRpWtHs1pJYlrtvZogbGxjfy0hIIb2l2Pr5H8x/wAx4YmxaZhVznGM1GCfmgZEHQdO47DUlA9QFYDwA88anZ/iDyxFpIuUS2wAIBBVWumAPVmBsdQevU62DAC/FxaFsw7vIiiImOMMQN/7VqPqNA9FatmxofT+X/Gj+IY+4MdOHz6ey/40fxDB9PZf8aP4hgwYAPp7L/jR/EMH0/l/xo/iGDBgA+nsv+NH8QwfT2X/ABo/iGDBjgPh49l/xo/iGM4xcOsnTlSSSSdMe5PXBgx1OuDjSfJYyebyUV8toI766NC37664tfT+X/Gj+IYMGHJ1KuA+nsv+NH8QwfT2X/Gj+IYMGOUA+n8v+NH8Qx5k43lmBBliIOxBYEfmMGDHQUSnDvu5T4Iv4Y+qeHjoMqP8Mf8ADH3BgCSPN5JfZOXHuCD/AExN9LZX8SH9VwYMAek41lh0liHuKjHr6ey/40fxDBgwB8+nsv8AjR/EMfRx7L/jR/EMGDAB9P5f8aP4hirmc1kpDchy7kbAuEY/kTj5gwBZj41llAAliAGwAZQAPQY9fT+X/Gj+IY+4MAQycag1BllQnoQGBJBO23mDv+uNQY+4McOhgwYMAf/Z"/>
          <p:cNvSpPr>
            <a:spLocks noChangeAspect="1" noChangeArrowheads="1"/>
          </p:cNvSpPr>
          <p:nvPr/>
        </p:nvSpPr>
        <p:spPr bwMode="auto">
          <a:xfrm>
            <a:off x="1679575" y="-914400"/>
            <a:ext cx="2400300" cy="1905000"/>
          </a:xfrm>
          <a:prstGeom prst="rect">
            <a:avLst/>
          </a:prstGeom>
          <a:noFill/>
          <a:ln w="9525">
            <a:noFill/>
            <a:miter lim="800000"/>
            <a:headEnd/>
            <a:tailEnd/>
          </a:ln>
        </p:spPr>
        <p:txBody>
          <a:bodyPr/>
          <a:lstStyle/>
          <a:p>
            <a:endParaRPr lang="en-US"/>
          </a:p>
        </p:txBody>
      </p:sp>
      <p:sp>
        <p:nvSpPr>
          <p:cNvPr id="3079" name="AutoShape 6" descr="data:image/jpeg;base64,/9j/4AAQSkZJRgABAQAAAQABAAD/2wCEAAkGBhQSEBUUExQVFBQVGBoYFxYWGBcWGBwZGBkYHRYgFRUZHiYgGhwmHBgWIC8gIycqLCwtGCAxNTAqNSYrLSkBCQoKDgwOGg8PGi8kHyQsLC8vLCwqLDIvLC8uLCwsLCwpLCksLC8sLCksLCwsLCosLCwsLCwsLCksLCwsLCwsNP/AABEIAMgA/AMBIgACEQEDEQH/xAAbAAACAwEBAQAAAAAAAAAAAAAABgMEBQcCAf/EAE0QAAICAAQDBQMJBAcFBQkAAAECAxEABBIhBRMxBiJBUWEycZIHFBUjQlJTgZFiodHSFjNDcoKTsSQ0Y8HCVKPD0+ElRHODhJSksrP/xAAaAQEAAwEBAQAAAAAAAAAAAAAAAgMEAQUG/8QALxEAAgIBAwIEAwkBAQAAAAAAAAECEQMSITEEQRMiUWGBkaEFFDJScbHB4fAVQv/aAAwDAQACEQMRAD8A7S2fjBoyICOoLL+/fHz6Si/ET4l/jjAmXOKzaFR9Urm20HTGGGgKCwtiL9N96OJZfnDwx3GUkDETLGYlZgEbeEuSNPMKdTdA9ftAbX0lF+InxL/HB9JRfiJ8S/xxgcJGcSQDMIrq2xKBNmtaI6HRWs7i9h7sfYYs2zZgSAIpV+QUERIJY6CQSLIXSRZANkHTQJA3vpKL8RPiX+OD6Si/ET4l/jheibiFAGHLj2Ny2o7qS2o2LptK34gkgGqNvhBzRkAnjjCFbJUKKbTHQ2die9zQdvAbm8Aa30lF+InxL/HB9JRfiJ8S/wAcTclfuj9Bg5K/dH6DAEP0lF+InxL/ABwfSUX4ifEv8cTclfuj9Bg5K/dH6DAEP0lF+InxL/HB9JRfiJ8S/wAcTclfuj9Bg5K/dH6DAEP0lF+InxL/ABxJFmVb2WVq60Qf9MeuSv3R+gxn8azvKj0x0JJDpTa62JZyviEUFq8aA6kYAqZppZ5WaFiFy5pQDQkm+2reaBSU/vOT1QY2MnmRIiuvRhe+xHmCPAjoR4EHHOeH/KYI41RMv3FG2qUljfUsdG7E2SfMnDH2T7SLmC5CGNWcjSTqAkoMaahs696vNX+8MTeOUVbRCM4ydJjTgwYMQJhgwYMAGDBgwAYMGDABgwYMAGDBgwAYMGDABgwYMALeb7JyM5ZMwYt5CpVO8OawZrbXTd7psPDqReDifZeR9BjmKOsaxM/f1MAwJOsPqH2qqiSd2rDJgwAst2Slbds3IW1WCNa0O/qCgSd29Q3HlQ2NCPhnZjMJKJJMwWPM71M9tGusops0O+ykgbAKRvrOGrBgAGDBgwAYMGDABgwYMAGDBgwB8Y7YW825eDM5o9DC6wjyj0k6ve5pv7qp4g4n7T58BTGb0adcxHXlXQUftSN3B6a+lYXx27SUNFLFoidCGeNyxVTa2O4Aa9Nx5HHNST3JKEpJtIQouIzVszAb19aaraqF+V7egHucuwCtM0mtmsoaJbUVKtEUN3uVayP7x88TyTQDUry0ykrpbKajsSLGi1o+hHUdLGLvBuK5KBtfP1FhpGmF40UWC1qq0DdWSfAdN715M8HHSjBjwTU9TQ2ZHMl17wAdTpcDwYda9DYI9CMWcYuX4vFIxmhfWgIjlIB031VgSKNaqJHg2/s42QcZTafcGDBgAwYMGADBgwYAMGDBgAwYMGADBgwYAMGDBgAwYMGADBgwYAMGDBgAwYMGADBgwYAMQZzNLHGzt0UXtuT5ADxJNADxJGJ8JXartNy5kYLzIoZKZbrVNoLUNt+WNJrxZxW8dYAqdrpZURI2B1Zg8yYqRfdZAqKx6KgK3W5qx7TYVOG8IaSVIketRK1bMmlw5DA13iFBNA1fld4ZeJ9onnR45oYW5USzEpI6sGYJpEbUfxQL6dbFbGDsfx2FJY40gAd35esyByE3WlXSujvBdgAKG+4AxDwpSdrgvWRQhTXP8hx3LMc1MscunQUG25H1cd2BsbA8elGupxl5COSbeOcFQwFEGqBJOpT1Jtaqtj1xf7Q5CSVpeTy95JVYlqbTzCdINHqfPy9cUeC8GzOXlDEKyH2wrFjQ8dNWSL6L1s9bxlk1ubYKGlJm7mu2AykMcQhEgZGke2pSrSSChQPUK3XYCh7nThOa1IBZPdVlJ6lGFoT61sfUHzwrZngEeay+SLsw0nQNIQECm66lJsFFFHa7sXhrzMJUK62WT9WU1qG3jsCPUDG1cI8x8l3BjzHIGAI3B3B8welY9YHAwYMGADBgwYAMGDBgAwYMGADBgwYAMGDBgAwXhMz/AGgdHa4JNIeVQ4nkCtobSNKKbB62KAFCrva3BxVXyjzKsmuJSzRGaUNSlrrvWNQR9NgXQ8DgBovBhNn7URRsEkScPZVqmfTa3rotIDQomiASpVq7wxOvHozG7iOfuRmRQ0zgtTFaHfNbjcnYWCaGAGvBeFROMK8MUgDRiR3XVJNNpUJqrXuCGbTsOm/U7A18v2pjYLqhzIchLAlegXuu80g22O+25ANE1gBzwYU4+OpJCZEWVQHjQtJLKFXmAHU1PYUX40DY3ANjwvaaIBSyZiiAdQkkAo9WppAQo8SRta3WoYAb8GMHgmdizOvSJl0HSdUsnXcHo5ogg2p3G3mMaq5JVN2+3nJIR+YLV+uAK3HOItGgWOjNK3LiB6aiCSzD7qKGc+i11Ixn5Ls3LHHGgmiblEsrPAWbW2rW5PN9tizknzY4iynEEaU5uSyHBjyqAFmMQILuq/8AEIDX00LHdWcScS7QMxSKFHSWUkAuNIAAs024LVZ8aAJokBSFBJ2XY7t80Pvyan/xMLT8bCZgQJ83WKOTvTLlwqK7J7SaZP2gC4NgWegvGzxhTlY40aVija3ksF9RuMBQDICE7x21G/HVZtd43mlzA5ikK0YUMVh5ZMZZUonmsuxcEd2xRAIvEJTra9zV0/TPJ5nF6eLXZmpmuyGiSFA6ETMy+zNsBGz2Pr/NR18ziTifZTlJqfMkd7u6UcsXatlHNok6R16AXYonE/A/6vhws7POBZJ2VJlAs+AAA/LEGezXMkZ5JFVgSqxuSpRQSNwTRJHeNqQTp3oA4o6jIscNVW/0KVj8zi+xiZHicsNapUKaucFZSzqSKBpWCb6mNEgbWCQQcb8naTMNGWikViASdeXaNRX7Rl719BosHzGMODuDSChsklubEFN+JBawxXYlV8iL0gG3FlQW1vLBakGMhkCpRc7qfb9qjdbFiKJN4V1mRbP9v4LPDj2Gvs5myUGpw4fU6EKUA3qRNJJ9lr94O2wxt4zogZcujhdD6VdQfstXQ+m5U+hOLUMvMSwSt2PC1PQijYsGx+WPYM5PgxU+Zv8AjP8ADF/Jg+Zv+M/wxfyYAt4MZub+qUNJmGVSyrZEQGpiFUXo8WIHvOI4c0jLqXN2tkX9TXdLK2+nzRxf7J8sAa2DGTmMwqMivmWUyXosR0aq99FfaXr5jHp5lBAOaILezfJ33A27vmy/rgDUwYzJXCo0hzLaFUsWAiICgEk7J6H9MRx5pWKgZptTWApEasSOo0lAb9PTAGvgxkPmlEhjOaYOBqIIjG3vKV08LxpwHYd7V67b/ptgCTBgwYAx8p845sxIOjWNAdk9kDcx6ATufsvXQG9yBntHnFhRkBaXmSErI0QtO/yRI6nagV2XVfiRdhorBgBYnOeIB5cJYbqaAIoqKsufbUkmqoIR4g498Iz+dacrNEqxqSCwWr7tqysXNgnYgDa+vhhjrBWACsfawYMAfKx9rBgwB5VAOgrqf13P78ZHHCZWGVUkcwapSNisN0wB8Gc9wemsj2caeczaxRs7mlUEk+g8h4n08cVOD5RlVpJBUsp1OPuiqRAfJV29TqPjgDnb9oZea0mjS9lApYlY0UkaAgIBoqt9NwfSvOZ7QSto06gUIbUzKbKmxYCL6g+m3ne92w4CjZhWjlWF3ADjQ7hizKsbMFB03utmr8zWI+HfJ9KJkaaSKSIG2RQw1AA0CDd71YuvfjZF4NO92ZnLPdJ7GvmmWfLRZqYpEojZnEqa1p9BugwP2QR1PeqrwtxcRymYV40lihvSSRlXR2VXRjy/rDZsDar9NsZ3yu5qVcyiFzymiBVdRVNQc6tSg0x9ki78MI0GdKk0yglSoPQiyLI366bX/EcYHV8Hp4ovRtJ/M7Rk5YeZk0gYssckqnUGDWYXY6tQHUm+lfpjJ4Z2mzcbyQy6XlQkESEqPMMhUElaIOnyIoruMXezWYZ4eHO4UM5lsooUGo3CsQNrKgH88ecr2VnfMzyZh+WHclWUoWKjZAoYEKoUL1F7V5kpp15THk1PjkwZ+0c76mLyEqNRAZ1BAYrIFSOgKoVYHUXdE4lj7QSIQdbUGcNsr9E1qVL6uu21+I3B2xdn7CSqW5RilUoU3bR7TaiWUhhqvxv8hj1H2OaMGTMTRwougkjvm0UrepgACb6AG9hRs3m0ZL/szacl9y5wrtwxTU6hl1adhpcnb2RZEh36CjtVYaPYkv7Mh39H8D/iAr3geeESXtZDD/usNv0E0+7b/dW9W/3e4N+mNHg3aqV5vm2bUKXoKwUoQxFrqFkb/ZYHqAMXwl2bs9JdHnhHVNe9d6/Tkd8UOOcVGXgaUqX06e6vU6mVRX5tixlJiRTe0uze/wAx6EUfzxJNCrgqyhlPUMAR+YOLSgWs92oyc0YVyXQkmtJIPKZSdvtLf5Gm3NYo57hWTMHNRHZZZVQqrFdzKy0Vosqhie7W2gbCjhuPD4rvlpe++lb3671jyOFxUw5aUxBI0iiRVEiq2oYAWFz+TnMcbNLIwDIjspWuY+x1UFXeMKp8dJG5sYhPCcj85+ahZdbeTDSAVLsASd9jZABI5o6WKY4uzGVW9MEQsFT3R0PUfnePPHk0RNJFGDN3QrCLmN1oWBvQs2RdCzR6EBYyvGcppzCvzEWVGMsdL1kJU1pH3VUqboiQnqWqfMZbKahJGGVnZzZbliPkSDW2kj2lZhS1uB4LjWz6NrhqBf6wBvq1e46azdfV1d7kbFqs7GkmZm1mL5mrospKOU0Rga1ClV0E2qsSWNWQxUkYAjzGfyMkgd2kLXGQGD6SyAMh01RbSy3fhJ6nG32YEQyyCAsUFi2FNdnVY2o3Z/PGBn+MyorO2QGjuncbrSgLdIbolhe1A7YY+z7XAv1QgrUBGAQAAxAIBCmiAG3A69MAaWDBgwAYMGDABgwYMAGDBgwAYMGKXFc9yo7UapGISNfvO3sg+nUk+Cqx8MAYnaTi9SL3dccUiahq0hpSNUa6qOyACQiupj8jiNO2zH+wWvSYH/oxo57hAXIvHXMYKZCWAJaQd8sR5lhfpdYVDkGOaXLtJqRwJRKMtCCE7xrUfs6QLYDZqFVYxJV3JwcVzG/iTcN4zyw000WuTmqL1agGdCbUBSQe7pG16dIsAb6cnbSVSqnKyJqbSC9qCaBAS1DFva2oDu9TdYocfySpw+NlSNQ8hlZSqhO+jsoYbbgaVHrWLuZyLRPAH5Ry0IFyS1qDjVRBPsn2arbrfhjPlyOLpHHXKF75RXOYysM5jaN4nMciN4cxFYeVjuruQOp2xzqFSdIHWtvfsP8Anjs3H8kJYsyvUfUsSPu7hiPMBbI38DjnXZ7s9KMxHzo3UEHQSjAOSaGkkbDS2vvVQHniSTkky7HlUY0zps+XEHzGPoI0kBNdNOXYE1jk+X4LJIoKpqH2Ty5WJA2ugh9drNY6x2xkKhGHhHmSPeIGrHN2lOqFYmijJjrmjlhrJYHXKRqShXiNgKBLYlJJnMU3G2vqT9k8t82zsMkoKIGYEhJRTaHABtB94E+O3Stw6/KPk5JEg5ZBp2tCVBJK0CoLDUw6bWe+dsImUhSJSQ1sW1H+rApQaNRyPvbVZrw6m8PmYyzyDXpkkVnnSRkILlVciMAORpj2YFVokqp6Yrk9MXs3XpySeaUZxyrkUf6HZ1lLcravZbli/Pul7/092J+z/ZPMNNHcRhRJEdiVKeywO2rdjt4Dys11a8rlGhjRtHIJ5kZcLGCNbBcu0qL3TRq/InwBalJuIzMRJ86d2LcsNGXXuEgDUQgBAfSB7JthqsNWEcUaTSNEvtLNkTjKt/8Aep0s5pCRJG6svRtJDDSCRe33Wv8AItjQvHPeC5rJ5afUFlGtTTMqtp7qag5jBNBQBqbu91qs7l3ykmkmM9Vor6r4fmKo+4HxxcecW8GDBgAwEYMGAPlYNOPuDAHysFY+4MAGDBgwB8vBeFXN8cEc0iyRzUrhSUklomS2jK2QoGhWvfZtKi7xWi7YZdl1BMxpq7MrAeyWAX6zcmqHrY2KtQDneC8KHDu0iSyIhjnXWQqkSyEWdV76wKAUbe1eoV3cfY+0Ufe1LJYslVlltAGZfrizAKbWzXsg2du8QG68F4VMn2lgkkRAuYBc13pGBBsDdeZfiDtexvphi+jl85P82X+bAFq8LjRTZifnRSRpHHqjj1xtJqNgSOKkStwUHXZSRs2NHi0zELDGSHlsah1RBXMe/MAgD9p19cYvEuH55RphdRCCoVIgqMsYoae/46dtQceYA6Y43W51K3VmqMtm/GfLn/6d/wDz8Zx7KPVXlK8vmrgfmozFVhbzWTzWmpBmkYEWVed6Gq9nQsNx+h92KL8QaTUDLPFZU20syEjYmtTCyNxe4vGZ9Vp5i/kal0eria+Y/TcOzTqUeXKsjCipy0lEH/5+M7McLMFSSS5VQDQJhmNlgVoA5g2SCRQBNE4WeE52bnQrHJJJIJEEhMkki6W3bUC1VXiRY6iyMbXb3IvzY5VVmQIVJCs+kg3uq9LWxY8t72xYsuqGqKMnU43g937HhoIWj1rmcoqKwJ0xypTVS6l597C6223qt8ezlRMh/wBtyzrYFM2Zq2ugQc11NGh78I75lWIKHUUvUV1EKriqaTfq5UAi96HgcfHzyM606krqJsgdRWkah0PiPDTvvWIfeJLsYPvD7xOhS5LMpNlEWTL0okVKilIAEfjcxJ29f1x7PY0/cyP/ANvIP3CbGX2Ozms5dbvRJOAN+6piUrV+F6q8NvCqHibNcRy2akEk2uNmJjBUEabJ2AW+6CAVWyKs0KOLZ5YwhrlwbYPUk0bMfZJ0cOiZIFdweRJYPgf63EsvAJmYs65FmPUnLyGz5m5OvripB2lzDLa6G9VSJh+Z+c7fuxm57ick2xYyWaCAq6k+WmP6u/RmlP7Plh/6WJuoW37Fmh9zUyXD2LnlSZFmQiwqSMEJuqXnEKdtqA6Y9jszLbnTku/WocqbTtpIpebS7ohNVekE3QxkZ/sm0eRZpAGlkkVmXYhe66xqD495xbebGqAAx7ygVWjnhRLB1igF1KykFbA2sH9QMX5er8JxU1z9CzFgeS9L4Nt+C5glCVyJKABTyJO6B0C9/YDrWJ+VnAyszZdglkqiSK5FbgFnI39R1AxjcTm+cuGkiQKilUVtMh7xUsWNUD3QABe1770IezmRU58GNFUQodRVQN2DCrH94fCR4Y5DrY5MnhwV+5KXTyhDVL5D1FKGUMDYIBB9D0x4mzaqaOr8lZv9AcV8v9XIU+y9snoerr/1D3t93F6sbDOVfpNP2/8ALk/lwfSaft/5cn8uLWPhOAK30mn7f+XJ/Lg+k0/b/wAuT+XGEkufRB3VkJ6ltFjU0viGUAKBF4H2z1rEhmznLjLKSwLh1jMSkkMOTqLEjQVvUV3utqsYA2fpNP2/8uT+XE8UoYWLo+YI/cd8Lvz/AIgDvDGR3bqhVqC1fWb01r590EatXd1uCTyvCrToEkNkqBW17WupqNVtZ/LoAL+DBgwBkQrmOdNtcRKaRIygVR5mgICSOh75HWqFWcyODOx5aEIuqRGfUh5UYZabQX0Gk3o6UvysdQ1YMALck3ENO0cd9aFD2WXY25B1gk+FaCLsg4+8Iz+dacpNEqxqSCwUrfdtWUlzYJ2IANX1wx4KwB55Yu63G1+NGr3/ACH6Y8zzBFLMQFUEknoABZJ/LEmMriC86VYf7NKkl9d/q0/MjUfRQDs+AKE/FTBEcw6kyzsqxxE6SF3KKdjVLqdtupI8BjEi+UGaRCUjjF+yx193eiShALePiuNrtjwiSURyRKXaMsCoIBKOBemyBYZUPUbXhUbstnTGBofUd9YaAHrdFS1A1tsT7ximbnflNWFYdPn5LWX7d5miSI+p2aNlqvKn6Hrv/wCmN/gHaxM1G7OgURpzC16kK72RYBHQ7EdPE74TBwOcy8z5tNp06L0sGsm6KEjb9qqvxrDD2c7LzrHPHKNCywmK2KEljq0mksAKGYet9Mcg53udyRxVsxdznbTM6gEdYVcmkQIlbbCypLHoCb6npi52W7fTGbRM4kj1KvhrXV0bUqgMLPrsDvtviZzJsjFZkKsAVYMDW/Wm6FTXUGumJ+B8JM0qLGt1pBYC9Kgjdn8K6izucUqc772ezk6PBTmpx0Vxtd168/AZ+1vCEXMhlFCVCXAJClkZbsDqDaEjoSgPW7zuGdnnzMrR6hHGrLKWUKX3FAaiLuxJQsAdaYtsydrstI0kTJGzqqyWVGogsY6sDfordMWOyWUZRI7Ky6ioGoFSQo+6dwNTNiel+M/Sj5LReV+hXyvAo8rmcuqaiW5pLNVmkFDugAAWeg8SepxR7SdtYwrKIlljB9pwxUsDQ0BQfEgBiV3Nixvjd4ql5vLDpazi/H2F6YQ58nyyIpQA8Yqj0IA06k+8pHj4XRo3jnU5JY4rStu563RYMeWWmXwRr8EfL5twro6uRaEkuG2vYyrqBretxQNHbZyyXCo4t1B1VWpiWavIE9B6Ch6Y5LncgS6tGnM5a94adelVvdh4CmPWtwPCyK+VypkYpDqkckhQY1OzBSxNV0NgUQBW+2+KcM0kpaN/ZFmbpIqTSlVHap4FdGVhasCCD4g9cJea7P5iBjy7kQm+gbr1LLasrHqSuoE2dKkkYm4q78O4aqR0JGbTqFUpbU7VYOwClQa8jWOf5bieZMpUSu4mdNSc2TTbEVrqu63QhevhjXkxxyKpozww5NLy4+3oOoyWak20FB4muX/3km6j1VGPl542kmg4bCglYLzGIZwDVhSfUhQBXibNmyScc77X8WzUmZdS/djeo09gJIp+zVFtJXZ2G+x2DUKefTN5iFXfmyrEAnM1FtJclpOYwO/dIGrYVW99eYsEMX4FRJ4c2Rap8er9zrmU4rDnYdUEgYggqaIKsPZ1IaYA+7cE+eNHJ5nmIGqj0I8mBpgfcQRjmfyaZe82zLYREfxsblQADd0TZo+I/TojfVS6vsSkBvR6pT/iA0+8L54vKs+Lwp6Lsv4z+PcNOYgaIFRqqy66xQIJ2sb7bHwNHwxoYMCkx89wEyNEedIOVKsgWk0mvs1puqsAkki+pxSj7LSCVmGYZI2kLmNNSDvOrNbhtTFqYWT3dVCgKwy4MAKeb7LZrSxjzbcw1udSBjpCksVY+AHhtW1Xjf4RlHiiCSOZGBY6jZNFiQLJJNAgX6Yu4MAGDBgwAYMGDABgwYMAVeI50RRl6LEUFUdWYmkUepYgfnirl8lJHAwRkM7W7MwJUyNV2BvpApQPBVUeGPMR5+YLf2cJKp5NL0c/4BaD1L+Qxz3tJ2kfnOaaRDqKo7MIQAzqhO4XdYy2/wB6+o2rnPQgMf0VxXmanzEbJv3IzyuvTflm69Tj5Fk+JKh1F2fvaSHj0fs3qNn1wj5ftMGNLDliD4hR0LILOpxWz318KNb16/pRItVFCLr2ZOVRvT9mQ2NQYXt0voRjM819vqVuF9/qO5n4kE9lzIKsVBoO+9EC+n78EvHc8gX6p2JIDAQMwXzNgrqHuwmJ8oGaUirW6r63mDvaasSBq6nqR7DDqCBfyfyt5hK5sCSCgSUBQ0d72Lg7UfDx6eNsWn3f0OaH6seOznFMzKzDMRqoAvUqSot3VDm7mxvt0wvZztHnHM8kbrEmXaRTHoDVyxY5jGyC+4G1dRY8Wvs72jjzsRkiDjS2lg66SGABI8jsRuMI3Eu0OTkmc5vKOsq7Poc+Bocz2ASNhe43FGqxdsluJbLk+ntbnmVO+lzMQoSO2Gk78pSN9jYvV0IsEEiSDtpnAXXVHII2oyaPat2QWBQru3Q0mjtqOKsmf4QbHzeVWuhpIsGuirzDW32a8OlYrvn+G2ujLzm6P1j6UYDxZu8QtDqtChiGpepU3L831HqPPiebIy1XMSVq8rRLo+Pv8euNzNZKOQVIiuB4MoYfocYaT658i3LMVxynQdivcj2r0/L8umKHbHti0LcmHVr1BXcBW06lLKFBPU93eqF+fS1Jvg1JWbec4llcmlMUiG5CKACa8lUdboe8gYzP6f5cH2ZaH9YdItD4BlBJY1R7t7EeO2OZiJyO+psqRKvsgqoO5l31EllJ3N6t68a7QsgvSmpYzsGZW1qRV1/agnYVY3qtsX+GlyWaV3Ot8QzuRzuWLNMjRRkMzK+koQCO94qaLCiPE4xsw2SyUCZmEBnkTXCZGY6VI9shvYAB32B307XjG7Gdk4pZ5M3mFV0hC6dzIpcblvIlQAao7ufIYocc4nJNmS8oVAy91WO+j+zCG9JFEkkXuT0xRLy7GrosXjZPDcqXpfPwGjI5HLcUUs45eZUDWUqmFUraGsEEbb7jpdUTpSZuPhWUjj/rHN6VFJqN2xPXSosDx8BvhA4FmpUlWSLU0oOrRYIANBlZhsqUOp9+5Axsdtc3zcxHIL0SQI0d+RLFvz3W6819MVTnUW0bl0il1McDl5XvV8exey3yiRCZdEAj1FvnBVVYnTYQIwKljZJJI2G1d4HDvHJHmIbU6o5F2I22Pl4gg/mCPTHG6x07sHCVySX9pnYe4uar31f54hiyubpkftL7Px9LBSi+Xwa/D8wWUq/todLep8GA8mFH0uvDFvGfnxy2Ew6AaZP7l7N/hJJ9xfF8HGg8U+4MGDABgwYMAGDBgwAYMGDABjL4/n2jj0xKXmk7sarpB6d5u8QvdW23IBNDxGNNmrGXwtOa7Zg33xpiB8Iut15uRq9wQHcYAr5TPSRxqiZLMBVAAGvLE7eZ5259fHGfmeHhjqTI5iFzdtE2UW7NnWplKtvvZFizVWcScY7dxwtpjRpiCyvQkXSUNVfLN76um3dOKUHyhM7hRDoJ3p+YLFgHSxQD7QxCUo8Ml4cmrK03Z1mO+XnPvjyF/qJRfQYjbsrfXL5rx2HzVepDE7T1uwB3G5AwydruIyRRRmJ9BaTSTSnbRIx2YEdVGFN+1GasKszMxNBQkNsR1C9zz2LdB03O2KX4Snp07k108vCeW9if+iYveDiB8dpcoB7ev8X7/e9+LuX4Bl0r/wBmZiQjoZWy8viT9ucjqT+uPUXEnjMceYzcvOkqlRUrvGhusdAWDuSMR5LOZl4ZpJDNCUJ0KzizW/eGivIWCQd8ZF9odPdRW181s7dbXyitY3Vm7DxV0AVchmFUdAvzUD8gJsZHHOFx5s3JkM0HHSRfmyt6WedR6DqDVYchgx6mxBq9mcsbsUfw897WrvCE71V2MyN62xs8C4DDlqIyOadxRBcZegfNUEtfmbI88PWDHNMV2IrGkK+c4jKczDKMnmSsayg7Q3b6Koc39k/uxLmM4khJfh87FlKEtHASVPUE8y69MMZGFHifyiwxSyRrG0nL9pgQFB2HU71ZUE14jzF9uizcnWWIKq/R01IbUGKE0T1IJc7+ZxeHHT/2XNfAn8+FUdusxISoWNL9nYhgBepixLIsYAJLm7rZb6YsnaWYubnnsNt13SgWJRa0kKbqztYaittDxEKZ0YcdIH+7Zn4F/nxhZzJq18uDNxg76OTE8frSM3d9ykD0xl8K7eTau+dQXSW16FUI1UdekG71KL3Yj2eul34PxuPMqSnhVjrsbogjqNj67bgYaoy2OOItZTJqP6yDNyD8MQxxx/4kVu97iSN+mNDiueglQCfKzlQe7qjC0f2W1Ag+44j7dZ11WONQ1Say2nqdIFLt4GySPHT5WMI8cblNSIFlYDQkm6oTV60A2aupFaqr3Rc4w2ovx4W1qTHGXh+UYKDkJxp2GmJkJH7TKw1f4icbMfHAoAGWzIA2AEWwAG1AHYYSsjnmjkCJM2oJzFQF9OkmlpL0FdexHr4dcdHyWYEkauOjKG/UX44lGSlwRyRnHaTv5ma/aEHY5fNeX9Sxx64BndStGVkTR7HNUoxT7Ox66fZv0B8ca1Yq56E0HUW6bgeY+0v5j94U+GJlZNNm0TZnVfeQP9cR/SUX4kfxr/HEsTqwDDcEWD6HGN2h+dBojllDAa+Yp0UdhoBLbj7Xs4A1PpKL8SP41/jg+kovxI/jX+OMHM5zPd9VgT7YV109LAjYK0m5Itip8wL2Nz5mXMMImSN60NqX6tSZAV0CTV0jID2V33HTpgDX+kovxI/jX+OJoplYWrBh5ggj9RhaOez4W/m8ROkkAbHVpTSDcnTUzX5BD121bHBpZGi+tUq6kg2AAfEFdOxFEC/MHAGhgwYgz2cWKNnb2VFmtyfIAeJJoAeJIwBQ4t9awy46MNUx/wCFdafe5BX+6H8QMQ9q0+pRa7plQHqNtzW3gSAK9cXeD5RlUvJXNlOuStwDVBQfJVAX1onqTjzxzhrToqqwUq4bdSwNXsQCPPz8MRkrTSJRaTTYhpwNaQtlcsWLnmULpLY2pK2zdOvjeM/I8LIzLpDGSFeXuoNhqGX8OgHXDbF2IZRGAYfqiWTuy91mvUd5N+p641+B9nFgZ5GOqWQksw1BaOnZULEDZEs9TWMsMM9Xm4NU80a8pkfKDmAqwXftuaB02dBAt77g33brXTeiKfCIIYO8zo0rBQSltQItVjVbIWuldRv6nd7QZMSTRKSQdLsCKsMrwMp326gdfXC5xvL5WE3mZmOuiYwBqakK3pjAYLSnpW+PG+1c3iT+7K1a3pbv2/TkphFum964RJxrPJzIpIYYsxItEuWH1aUGs72oIe9VUt2eoxJ9HtzZ5TOZEk0IEB2AYpQbw7oaxQBIYk3eM7h0iz5ho4+ZNA4HMlFICyqhokKLFKgIFE6ztWNw8K5Kd13K64e62kjuvEo72nUe6oG5x5mNrBkhi77crs3x7fJFruhvGMjtZKVyUxWwdPUEg7kDYjcfljWGMrtUP9in/wDhsf03/wCWPt3wY3wID5yU/Yc/4pT/APscQ3J+B+tfzjEwyL6gzQmVaVmtdZYUCQCV8RdBWFNtpAsm2mUVo5JPm65cxqWVhYfUFJqtIBW7HiD/AKeLl6+EGtk0/R/2ULpptXY6dnFJyMO9ExLv1okXtd9Lwq8S7JyxFeWgmDWS45wcPYNkc9QAaB7tAEdBtht7Mn/Y4PRFHw7f8sR9oO08GTUGVtz7KLu7V1odAPUkDfrj2XujTDlbWI/9GJTY+Z7HqPrKJ8yDmtz6nfEzdlsw1/7MBeq++ft7Pt868R1x7zPylZkgtHlVRBvcrm6HiVGmvdiCf5Sc4i2ctFt1ILEforEjFNR/MzWoT/Iv98QHZKcf+6qd7A1eI6H/AHnbyvDd2d7LjLnWWGsrTBBpQ9OoJLNVUCx2F0BeFBvlLzRQOkUDr9oDmah592z+4+68eI/lUzDRGRYYCFID959rFg39318PEYnBxj3ITx5Jf+UjpOdyKSrpkUMAbF+BHQgjcH1Hnjkuc4HmUzMkCSuIg76WLKdC914wSbY2HFC62PhYw89mu2nznQJIxGZBaEElSasqbFq1A+YNHfwwwTcPjc28aMelsqsa95GJNKa2K4yliluhB7M8CkfMlZ5QyBGKiKoz7SVrI3vduldTXjjocMQRQqgBVAAA6ADYAYhy+XijYhFRWIBIUKDW9EgeF3+/GHxvtCWZocuyqVB5sx9iJeho+LXt7xXUHT2K0qiMpObs1Pp1DmOQoZmAJdgO6lffN7E9MaIN4Q4MsskRUHk5NT9ZI9B5Wv7V9Te2ncDobburuRdqcvEgVFk0IAo+rYABQAPbo9K647aXI0PsasP1chT7L2y+h6uP+oe9vLEfHuF/Ocu0WrRr096g1aWVtgdj08bHoemIstxWLNoeU41LRoghkb7JZDvXh5EXvi/lZ9a3VHoR5EbEfrjpFqtmL8PZ/MJRXMXpbWE76qfbOg95u6WZSSbY7gk7V64hkGTNR5h5yEGleSFkbUwV9kRDZO7N0bZdxteGTGV2jSPkF5NdR94cskPqIKgKfNgxXfbvb+eBwwU4CUASLOLEBqMgBIJYsoYlQ40gAKKoGySSScbvA4HVH1TLNb9VJIWkRdNszG7BY2erHGGeG5N4o3CSEPyl2aRQOdLVhmA1EGVga3IJGNfs9kIlifQG3llB1NZ1I5jNVQA+rFDy9cAbeMqQc+cD+zgIJ8mlq1HqEBDf3mXxU4s8Uzhjj7oDSMQkanoXbpfoN2Popx74fkhFGEBJrcserMTbMfUkk/ngDxxHiscABc7tsqjdmI8FXx9T0HiRhbz3anMH+qWGMf8AE1SE+/QVCn0BbEWc4Hm2lkkKo5YkAh67lnQoVl7oAokXubN4gPCs1/2dvyaE/pb4wZp578i2N2HFgq5yJMr29kiYDORoEY1zoi2kHw1o1so9b/XDtG4IBBBBFgjcEHpRxzzOcMmeN0fLTUwIPdVuv91ifXDB8n2WnjyKJmEKMhIRW66NtN7mt7oHcCumLsE5yXnVFXUQxxfkdot8XaszD/cm/wBYcKfGOyqyyl5A8oJuw4JG5IUxydwqNRA0lduoO5w09oVPMiOh2FSAlEZ61BasKCaNeVbYVx2bX7v/AOC5G35H99/634XV+Pi6yWWCdNJfhbT+KIRa00RRcHjy0RZ3bLxA3bSKzs2nyHcul6d5jXUdDgZntjlg4C/OH0upBKxVSuNwK1A7bDY79Rhh7WcOSYJII5HMfdZRDItofFdUTAaTZquhO/TC+nDYSBpQkHoQ8df/AMcex9mdJk6qHjTbUvTTVfyzD1HVwwOpfv8A0OsHyo5WVGMYfWADpkXQKJqywuhZA8ySAAScWuK89shmufpXVGQoUUygijq3YeIoAn3+SJDwdXYIkRZ29ldSb+p+q2A8T4Y6Jn+CsvDDl47ZliCCurFaurrrR22x6ebE8flfP+9zmHOs0XKP++gkSx6mtnzCtYsIQYyFK1oDOKBVFBHqfefbHZ9BzDNIrqeYUKXIBbEiyoGlTS+VAbnEn9GJz0jzBHrt+5pRgbspN4xTfCh/8Q48L/nxfLfyOePlqq/ceOybXlEv70g/SVwP9MJXygcHkizXz0gSQnQpF7x0Ao28rsg+bkbWDh47LZJocpFGwKsAbBqxbE71t4+GMz5S5K4ZN68sf94mPVa8tG3FJxaEQQkoV1a2S1YNYViRffsGxuPPEc0gVmVVGsoXautgbbUNV0Rd3tvgHEE092eECkrvDVt7fX0qtsRz8Tj3Jmi+33RRJBHcAPvsn1r88KTs9pTVGRwvMypH3EBUnYm/Cl2r+7jRhz89/wBUg+Ie/FngYVYE1MB1O7AbEmv3b/njUgeMmuYg/wAa/wAcdlLfg7FquS32JhknzALhEWGnoEksTrVdiBQBBJ/LzON7ifbiESmFZdBBYSSGOQ6SpohF07vfie6Ou9gGp2TI+dnSQw5TBipsCnTRddLt6/PyxF2+7IBg2ai9sANKu41KnUrX2qA28dI9b1Y/wWjzJ6ZZqm9iaXjPDiujmsrkE8xRMJt9iTLp1Hy322qqAxkcKny7ZhMu0weEVoCRyLzJCQBz9tmrxHdoUAgFFS+cHlhdGxJu0VnN+ch3K7DYMDuTZ6Yefk47LDQuakbUxLctB0U2UYnwvYgeh9dpRbZPLhx44t3+m/8ARe7UZkc6OFbURqCAFFBntUIHSlVW+L9MzL5OXMM/KQdz2wSoDHbT1G7UtjoB4t0pg7X8AMoSWJQ0se2nbvKb6X9pbJG/iw+1hBzmaIBUqdQpCGL6vdKOpAJOxvbyvFGSPntrYng82OoumR5zP8lxNE7KdOpXAAN0TuoHQ0LB7p8jjrSEoysdtYAfyD0KP5+z8OOVdn+BTZ7Mxs0dZeOS3Yk6W0bUo6HoNh4nfpjr8kQZSD0PXF2KLS3M/UzUpJLse8LWf4jmlmlQZfnRn2SRpWtHs1pJYlrtvZogbGxjfy0hIIb2l2Pr5H8x/wAx4YmxaZhVznGM1GCfmgZEHQdO47DUlA9QFYDwA88anZ/iDyxFpIuUS2wAIBBVWumAPVmBsdQevU62DAC/FxaFsw7vIiiImOMMQN/7VqPqNA9FatmxofT+X/Gj+IY+4MdOHz6ey/40fxDB9PZf8aP4hgwYAPp7L/jR/EMH0/l/xo/iGDBgA+nsv+NH8QwfT2X/ABo/iGDBjgPh49l/xo/iGM4xcOsnTlSSSSdMe5PXBgx1OuDjSfJYyebyUV8toI766NC37664tfT+X/Gj+IYMGHJ1KuA+nsv+NH8QwfT2X/Gj+IYMGOUA+n8v+NH8Qx5k43lmBBliIOxBYEfmMGDHQUSnDvu5T4Iv4Y+qeHjoMqP8Mf8ADH3BgCSPN5JfZOXHuCD/AExN9LZX8SH9VwYMAek41lh0liHuKjHr6ey/40fxDBgwB8+nsv8AjR/EMfRx7L/jR/EMGDAB9P5f8aP4hirmc1kpDchy7kbAuEY/kTj5gwBZj41llAAliAGwAZQAPQY9fT+X/Gj+IY+4MAQycag1BllQnoQGBJBO23mDv+uNQY+4McOhgwYMAf/Z"/>
          <p:cNvSpPr>
            <a:spLocks noChangeAspect="1" noChangeArrowheads="1"/>
          </p:cNvSpPr>
          <p:nvPr/>
        </p:nvSpPr>
        <p:spPr bwMode="auto">
          <a:xfrm>
            <a:off x="1679575" y="-914400"/>
            <a:ext cx="2400300" cy="1905000"/>
          </a:xfrm>
          <a:prstGeom prst="rect">
            <a:avLst/>
          </a:prstGeom>
          <a:noFill/>
          <a:ln w="9525">
            <a:noFill/>
            <a:miter lim="800000"/>
            <a:headEnd/>
            <a:tailEnd/>
          </a:ln>
        </p:spPr>
        <p:txBody>
          <a:bodyPr/>
          <a:lstStyle/>
          <a:p>
            <a:endParaRPr lang="en-US"/>
          </a:p>
        </p:txBody>
      </p:sp>
      <p:sp>
        <p:nvSpPr>
          <p:cNvPr id="3080" name="AutoShape 8" descr="data:image/jpeg;base64,/9j/4AAQSkZJRgABAQAAAQABAAD/2wCEAAkGBhQSEBUUExQVFBQVGBoYFxYWGBcWGBwZGBkYHRYgFRUZHiYgGhwmHBgWIC8gIycqLCwtGCAxNTAqNSYrLSkBCQoKDgwOGg8PGi8kHyQsLC8vLCwqLDIvLC8uLCwsLCwpLCksLC8sLCksLCwsLCosLCwsLCwsLCksLCwsLCwsNP/AABEIAMgA/AMBIgACEQEDEQH/xAAbAAACAwEBAQAAAAAAAAAAAAAABgMEBQcCAf/EAE0QAAICAAQDBQMJBAcFBQkAAAECAxEABBIhBRMxBiJBUWEycZIHFBUjQlJTgZFiodHSFjNDcoKTsSQ0Y8HCVKPD0+ElRHODhJSksrP/xAAaAQEAAwEBAQAAAAAAAAAAAAAAAgMEAQUG/8QALxEAAgIBAwIEAwkBAQAAAAAAAAECEQMSITEEQRMiUWGBkaEFFDJScbHB4fAVQv/aAAwDAQACEQMRAD8A7S2fjBoyICOoLL+/fHz6Si/ET4l/jjAmXOKzaFR9Urm20HTGGGgKCwtiL9N96OJZfnDwx3GUkDETLGYlZgEbeEuSNPMKdTdA9ftAbX0lF+InxL/HB9JRfiJ8S/xxgcJGcSQDMIrq2xKBNmtaI6HRWs7i9h7sfYYs2zZgSAIpV+QUERIJY6CQSLIXSRZANkHTQJA3vpKL8RPiX+OD6Si/ET4l/jheibiFAGHLj2Ny2o7qS2o2LptK34gkgGqNvhBzRkAnjjCFbJUKKbTHQ2die9zQdvAbm8Aa30lF+InxL/HB9JRfiJ8S/wAcTclfuj9Bg5K/dH6DAEP0lF+InxL/ABwfSUX4ifEv8cTclfuj9Bg5K/dH6DAEP0lF+InxL/HB9JRfiJ8S/wAcTclfuj9Bg5K/dH6DAEP0lF+InxL/ABxJFmVb2WVq60Qf9MeuSv3R+gxn8azvKj0x0JJDpTa62JZyviEUFq8aA6kYAqZppZ5WaFiFy5pQDQkm+2reaBSU/vOT1QY2MnmRIiuvRhe+xHmCPAjoR4EHHOeH/KYI41RMv3FG2qUljfUsdG7E2SfMnDH2T7SLmC5CGNWcjSTqAkoMaahs696vNX+8MTeOUVbRCM4ydJjTgwYMQJhgwYMAGDBgwAYMGDABgwYMAGDBgwAYMGDABgwYMALeb7JyM5ZMwYt5CpVO8OawZrbXTd7psPDqReDifZeR9BjmKOsaxM/f1MAwJOsPqH2qqiSd2rDJgwAst2Slbds3IW1WCNa0O/qCgSd29Q3HlQ2NCPhnZjMJKJJMwWPM71M9tGusops0O+ykgbAKRvrOGrBgAGDBgwAYMGDABgwYMAGDBgwB8Y7YW825eDM5o9DC6wjyj0k6ve5pv7qp4g4n7T58BTGb0adcxHXlXQUftSN3B6a+lYXx27SUNFLFoidCGeNyxVTa2O4Aa9Nx5HHNST3JKEpJtIQouIzVszAb19aaraqF+V7egHucuwCtM0mtmsoaJbUVKtEUN3uVayP7x88TyTQDUry0ykrpbKajsSLGi1o+hHUdLGLvBuK5KBtfP1FhpGmF40UWC1qq0DdWSfAdN715M8HHSjBjwTU9TQ2ZHMl17wAdTpcDwYda9DYI9CMWcYuX4vFIxmhfWgIjlIB031VgSKNaqJHg2/s42QcZTafcGDBgAwYMGADBgwYAMGDBgAwYMGADBgwYAMGDBgAwYMGADBgwYAMGDBgAwYMGADBgwYAMQZzNLHGzt0UXtuT5ADxJNADxJGJ8JXartNy5kYLzIoZKZbrVNoLUNt+WNJrxZxW8dYAqdrpZURI2B1Zg8yYqRfdZAqKx6KgK3W5qx7TYVOG8IaSVIketRK1bMmlw5DA13iFBNA1fld4ZeJ9onnR45oYW5USzEpI6sGYJpEbUfxQL6dbFbGDsfx2FJY40gAd35esyByE3WlXSujvBdgAKG+4AxDwpSdrgvWRQhTXP8hx3LMc1MscunQUG25H1cd2BsbA8elGupxl5COSbeOcFQwFEGqBJOpT1Jtaqtj1xf7Q5CSVpeTy95JVYlqbTzCdINHqfPy9cUeC8GzOXlDEKyH2wrFjQ8dNWSL6L1s9bxlk1ubYKGlJm7mu2AykMcQhEgZGke2pSrSSChQPUK3XYCh7nThOa1IBZPdVlJ6lGFoT61sfUHzwrZngEeay+SLsw0nQNIQECm66lJsFFFHa7sXhrzMJUK62WT9WU1qG3jsCPUDG1cI8x8l3BjzHIGAI3B3B8welY9YHAwYMGADBgwYAMGDBgAwYMGADBgwYAMGDBgAwXhMz/AGgdHa4JNIeVQ4nkCtobSNKKbB62KAFCrva3BxVXyjzKsmuJSzRGaUNSlrrvWNQR9NgXQ8DgBovBhNn7URRsEkScPZVqmfTa3rotIDQomiASpVq7wxOvHozG7iOfuRmRQ0zgtTFaHfNbjcnYWCaGAGvBeFROMK8MUgDRiR3XVJNNpUJqrXuCGbTsOm/U7A18v2pjYLqhzIchLAlegXuu80g22O+25ANE1gBzwYU4+OpJCZEWVQHjQtJLKFXmAHU1PYUX40DY3ANjwvaaIBSyZiiAdQkkAo9WppAQo8SRta3WoYAb8GMHgmdizOvSJl0HSdUsnXcHo5ogg2p3G3mMaq5JVN2+3nJIR+YLV+uAK3HOItGgWOjNK3LiB6aiCSzD7qKGc+i11Ixn5Ls3LHHGgmiblEsrPAWbW2rW5PN9tizknzY4iynEEaU5uSyHBjyqAFmMQILuq/8AEIDX00LHdWcScS7QMxSKFHSWUkAuNIAAs024LVZ8aAJokBSFBJ2XY7t80Pvyan/xMLT8bCZgQJ83WKOTvTLlwqK7J7SaZP2gC4NgWegvGzxhTlY40aVija3ksF9RuMBQDICE7x21G/HVZtd43mlzA5ikK0YUMVh5ZMZZUonmsuxcEd2xRAIvEJTra9zV0/TPJ5nF6eLXZmpmuyGiSFA6ETMy+zNsBGz2Pr/NR18ziTifZTlJqfMkd7u6UcsXatlHNok6R16AXYonE/A/6vhws7POBZJ2VJlAs+AAA/LEGezXMkZ5JFVgSqxuSpRQSNwTRJHeNqQTp3oA4o6jIscNVW/0KVj8zi+xiZHicsNapUKaucFZSzqSKBpWCb6mNEgbWCQQcb8naTMNGWikViASdeXaNRX7Rl719BosHzGMODuDSChsklubEFN+JBawxXYlV8iL0gG3FlQW1vLBakGMhkCpRc7qfb9qjdbFiKJN4V1mRbP9v4LPDj2Gvs5myUGpw4fU6EKUA3qRNJJ9lr94O2wxt4zogZcujhdD6VdQfstXQ+m5U+hOLUMvMSwSt2PC1PQijYsGx+WPYM5PgxU+Zv8AjP8ADF/Jg+Zv+M/wxfyYAt4MZub+qUNJmGVSyrZEQGpiFUXo8WIHvOI4c0jLqXN2tkX9TXdLK2+nzRxf7J8sAa2DGTmMwqMivmWUyXosR0aq99FfaXr5jHp5lBAOaILezfJ33A27vmy/rgDUwYzJXCo0hzLaFUsWAiICgEk7J6H9MRx5pWKgZptTWApEasSOo0lAb9PTAGvgxkPmlEhjOaYOBqIIjG3vKV08LxpwHYd7V67b/ptgCTBgwYAx8p845sxIOjWNAdk9kDcx6ATufsvXQG9yBntHnFhRkBaXmSErI0QtO/yRI6nagV2XVfiRdhorBgBYnOeIB5cJYbqaAIoqKsufbUkmqoIR4g498Iz+dacrNEqxqSCwWr7tqysXNgnYgDa+vhhjrBWACsfawYMAfKx9rBgwB5VAOgrqf13P78ZHHCZWGVUkcwapSNisN0wB8Gc9wemsj2caeczaxRs7mlUEk+g8h4n08cVOD5RlVpJBUsp1OPuiqRAfJV29TqPjgDnb9oZea0mjS9lApYlY0UkaAgIBoqt9NwfSvOZ7QSto06gUIbUzKbKmxYCL6g+m3ne92w4CjZhWjlWF3ADjQ7hizKsbMFB03utmr8zWI+HfJ9KJkaaSKSIG2RQw1AA0CDd71YuvfjZF4NO92ZnLPdJ7GvmmWfLRZqYpEojZnEqa1p9BugwP2QR1PeqrwtxcRymYV40lihvSSRlXR2VXRjy/rDZsDar9NsZ3yu5qVcyiFzymiBVdRVNQc6tSg0x9ki78MI0GdKk0yglSoPQiyLI366bX/EcYHV8Hp4ovRtJ/M7Rk5YeZk0gYssckqnUGDWYXY6tQHUm+lfpjJ4Z2mzcbyQy6XlQkESEqPMMhUElaIOnyIoruMXezWYZ4eHO4UM5lsooUGo3CsQNrKgH88ecr2VnfMzyZh+WHclWUoWKjZAoYEKoUL1F7V5kpp15THk1PjkwZ+0c76mLyEqNRAZ1BAYrIFSOgKoVYHUXdE4lj7QSIQdbUGcNsr9E1qVL6uu21+I3B2xdn7CSqW5RilUoU3bR7TaiWUhhqvxv8hj1H2OaMGTMTRwougkjvm0UrepgACb6AG9hRs3m0ZL/szacl9y5wrtwxTU6hl1adhpcnb2RZEh36CjtVYaPYkv7Mh39H8D/iAr3geeESXtZDD/usNv0E0+7b/dW9W/3e4N+mNHg3aqV5vm2bUKXoKwUoQxFrqFkb/ZYHqAMXwl2bs9JdHnhHVNe9d6/Tkd8UOOcVGXgaUqX06e6vU6mVRX5tixlJiRTe0uze/wAx6EUfzxJNCrgqyhlPUMAR+YOLSgWs92oyc0YVyXQkmtJIPKZSdvtLf5Gm3NYo57hWTMHNRHZZZVQqrFdzKy0Vosqhie7W2gbCjhuPD4rvlpe++lb3671jyOFxUw5aUxBI0iiRVEiq2oYAWFz+TnMcbNLIwDIjspWuY+x1UFXeMKp8dJG5sYhPCcj85+ahZdbeTDSAVLsASd9jZABI5o6WKY4uzGVW9MEQsFT3R0PUfnePPHk0RNJFGDN3QrCLmN1oWBvQs2RdCzR6EBYyvGcppzCvzEWVGMsdL1kJU1pH3VUqboiQnqWqfMZbKahJGGVnZzZbliPkSDW2kj2lZhS1uB4LjWz6NrhqBf6wBvq1e46azdfV1d7kbFqs7GkmZm1mL5mrospKOU0Rga1ClV0E2qsSWNWQxUkYAjzGfyMkgd2kLXGQGD6SyAMh01RbSy3fhJ6nG32YEQyyCAsUFi2FNdnVY2o3Z/PGBn+MyorO2QGjuncbrSgLdIbolhe1A7YY+z7XAv1QgrUBGAQAAxAIBCmiAG3A69MAaWDBgwAYMGDABgwYMAGDBgwAYMGKXFc9yo7UapGISNfvO3sg+nUk+Cqx8MAYnaTi9SL3dccUiahq0hpSNUa6qOyACQiupj8jiNO2zH+wWvSYH/oxo57hAXIvHXMYKZCWAJaQd8sR5lhfpdYVDkGOaXLtJqRwJRKMtCCE7xrUfs6QLYDZqFVYxJV3JwcVzG/iTcN4zyw000WuTmqL1agGdCbUBSQe7pG16dIsAb6cnbSVSqnKyJqbSC9qCaBAS1DFva2oDu9TdYocfySpw+NlSNQ8hlZSqhO+jsoYbbgaVHrWLuZyLRPAH5Ry0IFyS1qDjVRBPsn2arbrfhjPlyOLpHHXKF75RXOYysM5jaN4nMciN4cxFYeVjuruQOp2xzqFSdIHWtvfsP8Anjs3H8kJYsyvUfUsSPu7hiPMBbI38DjnXZ7s9KMxHzo3UEHQSjAOSaGkkbDS2vvVQHniSTkky7HlUY0zps+XEHzGPoI0kBNdNOXYE1jk+X4LJIoKpqH2Ty5WJA2ugh9drNY6x2xkKhGHhHmSPeIGrHN2lOqFYmijJjrmjlhrJYHXKRqShXiNgKBLYlJJnMU3G2vqT9k8t82zsMkoKIGYEhJRTaHABtB94E+O3Stw6/KPk5JEg5ZBp2tCVBJK0CoLDUw6bWe+dsImUhSJSQ1sW1H+rApQaNRyPvbVZrw6m8PmYyzyDXpkkVnnSRkILlVciMAORpj2YFVokqp6Yrk9MXs3XpySeaUZxyrkUf6HZ1lLcravZbli/Pul7/092J+z/ZPMNNHcRhRJEdiVKeywO2rdjt4Dys11a8rlGhjRtHIJ5kZcLGCNbBcu0qL3TRq/InwBalJuIzMRJ86d2LcsNGXXuEgDUQgBAfSB7JthqsNWEcUaTSNEvtLNkTjKt/8Aep0s5pCRJG6svRtJDDSCRe33Wv8AItjQvHPeC5rJ5afUFlGtTTMqtp7qag5jBNBQBqbu91qs7l3ykmkmM9Vor6r4fmKo+4HxxcecW8GDBgAwEYMGAPlYNOPuDAHysFY+4MAGDBgwB8vBeFXN8cEc0iyRzUrhSUklomS2jK2QoGhWvfZtKi7xWi7YZdl1BMxpq7MrAeyWAX6zcmqHrY2KtQDneC8KHDu0iSyIhjnXWQqkSyEWdV76wKAUbe1eoV3cfY+0Ufe1LJYslVlltAGZfrizAKbWzXsg2du8QG68F4VMn2lgkkRAuYBc13pGBBsDdeZfiDtexvphi+jl85P82X+bAFq8LjRTZifnRSRpHHqjj1xtJqNgSOKkStwUHXZSRs2NHi0zELDGSHlsah1RBXMe/MAgD9p19cYvEuH55RphdRCCoVIgqMsYoae/46dtQceYA6Y43W51K3VmqMtm/GfLn/6d/wDz8Zx7KPVXlK8vmrgfmozFVhbzWTzWmpBmkYEWVed6Gq9nQsNx+h92KL8QaTUDLPFZU20syEjYmtTCyNxe4vGZ9Vp5i/kal0eria+Y/TcOzTqUeXKsjCipy0lEH/5+M7McLMFSSS5VQDQJhmNlgVoA5g2SCRQBNE4WeE52bnQrHJJJIJEEhMkki6W3bUC1VXiRY6iyMbXb3IvzY5VVmQIVJCs+kg3uq9LWxY8t72xYsuqGqKMnU43g937HhoIWj1rmcoqKwJ0xypTVS6l597C6223qt8ezlRMh/wBtyzrYFM2Zq2ugQc11NGh78I75lWIKHUUvUV1EKriqaTfq5UAi96HgcfHzyM606krqJsgdRWkah0PiPDTvvWIfeJLsYPvD7xOhS5LMpNlEWTL0okVKilIAEfjcxJ29f1x7PY0/cyP/ANvIP3CbGX2Ozms5dbvRJOAN+6piUrV+F6q8NvCqHibNcRy2akEk2uNmJjBUEabJ2AW+6CAVWyKs0KOLZ5YwhrlwbYPUk0bMfZJ0cOiZIFdweRJYPgf63EsvAJmYs65FmPUnLyGz5m5OvripB2lzDLa6G9VSJh+Z+c7fuxm57ick2xYyWaCAq6k+WmP6u/RmlP7Plh/6WJuoW37Fmh9zUyXD2LnlSZFmQiwqSMEJuqXnEKdtqA6Y9jszLbnTku/WocqbTtpIpebS7ohNVekE3QxkZ/sm0eRZpAGlkkVmXYhe66xqD495xbebGqAAx7ygVWjnhRLB1igF1KykFbA2sH9QMX5er8JxU1z9CzFgeS9L4Nt+C5glCVyJKABTyJO6B0C9/YDrWJ+VnAyszZdglkqiSK5FbgFnI39R1AxjcTm+cuGkiQKilUVtMh7xUsWNUD3QABe1770IezmRU58GNFUQodRVQN2DCrH94fCR4Y5DrY5MnhwV+5KXTyhDVL5D1FKGUMDYIBB9D0x4mzaqaOr8lZv9AcV8v9XIU+y9snoerr/1D3t93F6sbDOVfpNP2/8ALk/lwfSaft/5cn8uLWPhOAK30mn7f+XJ/Lg+k0/b/wAuT+XGEkufRB3VkJ6ltFjU0viGUAKBF4H2z1rEhmznLjLKSwLh1jMSkkMOTqLEjQVvUV3utqsYA2fpNP2/8uT+XE8UoYWLo+YI/cd8Lvz/AIgDvDGR3bqhVqC1fWb01r590EatXd1uCTyvCrToEkNkqBW17WupqNVtZ/LoAL+DBgwBkQrmOdNtcRKaRIygVR5mgICSOh75HWqFWcyODOx5aEIuqRGfUh5UYZabQX0Gk3o6UvysdQ1YMALck3ENO0cd9aFD2WXY25B1gk+FaCLsg4+8Iz+dacpNEqxqSCwUrfdtWUlzYJ2IANX1wx4KwB55Yu63G1+NGr3/ACH6Y8zzBFLMQFUEknoABZJ/LEmMriC86VYf7NKkl9d/q0/MjUfRQDs+AKE/FTBEcw6kyzsqxxE6SF3KKdjVLqdtupI8BjEi+UGaRCUjjF+yx193eiShALePiuNrtjwiSURyRKXaMsCoIBKOBemyBYZUPUbXhUbstnTGBofUd9YaAHrdFS1A1tsT7ximbnflNWFYdPn5LWX7d5miSI+p2aNlqvKn6Hrv/wCmN/gHaxM1G7OgURpzC16kK72RYBHQ7EdPE74TBwOcy8z5tNp06L0sGsm6KEjb9qqvxrDD2c7LzrHPHKNCywmK2KEljq0mksAKGYet9Mcg53udyRxVsxdznbTM6gEdYVcmkQIlbbCypLHoCb6npi52W7fTGbRM4kj1KvhrXV0bUqgMLPrsDvtviZzJsjFZkKsAVYMDW/Wm6FTXUGumJ+B8JM0qLGt1pBYC9Kgjdn8K6izucUqc772ezk6PBTmpx0Vxtd168/AZ+1vCEXMhlFCVCXAJClkZbsDqDaEjoSgPW7zuGdnnzMrR6hHGrLKWUKX3FAaiLuxJQsAdaYtsydrstI0kTJGzqqyWVGogsY6sDfordMWOyWUZRI7Ky6ioGoFSQo+6dwNTNiel+M/Sj5LReV+hXyvAo8rmcuqaiW5pLNVmkFDugAAWeg8SepxR7SdtYwrKIlljB9pwxUsDQ0BQfEgBiV3Nixvjd4ql5vLDpazi/H2F6YQ58nyyIpQA8Yqj0IA06k+8pHj4XRo3jnU5JY4rStu563RYMeWWmXwRr8EfL5twro6uRaEkuG2vYyrqBretxQNHbZyyXCo4t1B1VWpiWavIE9B6Ch6Y5LncgS6tGnM5a94adelVvdh4CmPWtwPCyK+VypkYpDqkckhQY1OzBSxNV0NgUQBW+2+KcM0kpaN/ZFmbpIqTSlVHap4FdGVhasCCD4g9cJea7P5iBjy7kQm+gbr1LLasrHqSuoE2dKkkYm4q78O4aqR0JGbTqFUpbU7VYOwClQa8jWOf5bieZMpUSu4mdNSc2TTbEVrqu63QhevhjXkxxyKpozww5NLy4+3oOoyWak20FB4muX/3km6j1VGPl542kmg4bCglYLzGIZwDVhSfUhQBXibNmyScc77X8WzUmZdS/djeo09gJIp+zVFtJXZ2G+x2DUKefTN5iFXfmyrEAnM1FtJclpOYwO/dIGrYVW99eYsEMX4FRJ4c2Rap8er9zrmU4rDnYdUEgYggqaIKsPZ1IaYA+7cE+eNHJ5nmIGqj0I8mBpgfcQRjmfyaZe82zLYREfxsblQADd0TZo+I/TojfVS6vsSkBvR6pT/iA0+8L54vKs+Lwp6Lsv4z+PcNOYgaIFRqqy66xQIJ2sb7bHwNHwxoYMCkx89wEyNEedIOVKsgWk0mvs1puqsAkki+pxSj7LSCVmGYZI2kLmNNSDvOrNbhtTFqYWT3dVCgKwy4MAKeb7LZrSxjzbcw1udSBjpCksVY+AHhtW1Xjf4RlHiiCSOZGBY6jZNFiQLJJNAgX6Yu4MAGDBgwAYMGDABgwYMAVeI50RRl6LEUFUdWYmkUepYgfnirl8lJHAwRkM7W7MwJUyNV2BvpApQPBVUeGPMR5+YLf2cJKp5NL0c/4BaD1L+Qxz3tJ2kfnOaaRDqKo7MIQAzqhO4XdYy2/wB6+o2rnPQgMf0VxXmanzEbJv3IzyuvTflm69Tj5Fk+JKh1F2fvaSHj0fs3qNn1wj5ftMGNLDliD4hR0LILOpxWz318KNb16/pRItVFCLr2ZOVRvT9mQ2NQYXt0voRjM819vqVuF9/qO5n4kE9lzIKsVBoO+9EC+n78EvHc8gX6p2JIDAQMwXzNgrqHuwmJ8oGaUirW6r63mDvaasSBq6nqR7DDqCBfyfyt5hK5sCSCgSUBQ0d72Lg7UfDx6eNsWn3f0OaH6seOznFMzKzDMRqoAvUqSot3VDm7mxvt0wvZztHnHM8kbrEmXaRTHoDVyxY5jGyC+4G1dRY8Wvs72jjzsRkiDjS2lg66SGABI8jsRuMI3Eu0OTkmc5vKOsq7Poc+Bocz2ASNhe43FGqxdsluJbLk+ntbnmVO+lzMQoSO2Gk78pSN9jYvV0IsEEiSDtpnAXXVHII2oyaPat2QWBQru3Q0mjtqOKsmf4QbHzeVWuhpIsGuirzDW32a8OlYrvn+G2ujLzm6P1j6UYDxZu8QtDqtChiGpepU3L831HqPPiebIy1XMSVq8rRLo+Pv8euNzNZKOQVIiuB4MoYfocYaT658i3LMVxynQdivcj2r0/L8umKHbHti0LcmHVr1BXcBW06lLKFBPU93eqF+fS1Jvg1JWbec4llcmlMUiG5CKACa8lUdboe8gYzP6f5cH2ZaH9YdItD4BlBJY1R7t7EeO2OZiJyO+psqRKvsgqoO5l31EllJ3N6t68a7QsgvSmpYzsGZW1qRV1/agnYVY3qtsX+GlyWaV3Ot8QzuRzuWLNMjRRkMzK+koQCO94qaLCiPE4xsw2SyUCZmEBnkTXCZGY6VI9shvYAB32B307XjG7Gdk4pZ5M3mFV0hC6dzIpcblvIlQAao7ufIYocc4nJNmS8oVAy91WO+j+zCG9JFEkkXuT0xRLy7GrosXjZPDcqXpfPwGjI5HLcUUs45eZUDWUqmFUraGsEEbb7jpdUTpSZuPhWUjj/rHN6VFJqN2xPXSosDx8BvhA4FmpUlWSLU0oOrRYIANBlZhsqUOp9+5Axsdtc3zcxHIL0SQI0d+RLFvz3W6819MVTnUW0bl0il1McDl5XvV8exey3yiRCZdEAj1FvnBVVYnTYQIwKljZJJI2G1d4HDvHJHmIbU6o5F2I22Pl4gg/mCPTHG6x07sHCVySX9pnYe4uar31f54hiyubpkftL7Px9LBSi+Xwa/D8wWUq/todLep8GA8mFH0uvDFvGfnxy2Ew6AaZP7l7N/hJJ9xfF8HGg8U+4MGDABgwYMAGDBgwAYMGDABjL4/n2jj0xKXmk7sarpB6d5u8QvdW23IBNDxGNNmrGXwtOa7Zg33xpiB8Iut15uRq9wQHcYAr5TPSRxqiZLMBVAAGvLE7eZ5259fHGfmeHhjqTI5iFzdtE2UW7NnWplKtvvZFizVWcScY7dxwtpjRpiCyvQkXSUNVfLN76um3dOKUHyhM7hRDoJ3p+YLFgHSxQD7QxCUo8Ml4cmrK03Z1mO+XnPvjyF/qJRfQYjbsrfXL5rx2HzVepDE7T1uwB3G5AwydruIyRRRmJ9BaTSTSnbRIx2YEdVGFN+1GasKszMxNBQkNsR1C9zz2LdB03O2KX4Snp07k108vCeW9if+iYveDiB8dpcoB7ev8X7/e9+LuX4Bl0r/wBmZiQjoZWy8viT9ucjqT+uPUXEnjMceYzcvOkqlRUrvGhusdAWDuSMR5LOZl4ZpJDNCUJ0KzizW/eGivIWCQd8ZF9odPdRW181s7dbXyitY3Vm7DxV0AVchmFUdAvzUD8gJsZHHOFx5s3JkM0HHSRfmyt6WedR6DqDVYchgx6mxBq9mcsbsUfw897WrvCE71V2MyN62xs8C4DDlqIyOadxRBcZegfNUEtfmbI88PWDHNMV2IrGkK+c4jKczDKMnmSsayg7Q3b6Koc39k/uxLmM4khJfh87FlKEtHASVPUE8y69MMZGFHifyiwxSyRrG0nL9pgQFB2HU71ZUE14jzF9uizcnWWIKq/R01IbUGKE0T1IJc7+ZxeHHT/2XNfAn8+FUdusxISoWNL9nYhgBepixLIsYAJLm7rZb6YsnaWYubnnsNt13SgWJRa0kKbqztYaittDxEKZ0YcdIH+7Zn4F/nxhZzJq18uDNxg76OTE8frSM3d9ykD0xl8K7eTau+dQXSW16FUI1UdekG71KL3Yj2eul34PxuPMqSnhVjrsbogjqNj67bgYaoy2OOItZTJqP6yDNyD8MQxxx/4kVu97iSN+mNDiueglQCfKzlQe7qjC0f2W1Ag+44j7dZ11WONQ1Say2nqdIFLt4GySPHT5WMI8cblNSIFlYDQkm6oTV60A2aupFaqr3Rc4w2ovx4W1qTHGXh+UYKDkJxp2GmJkJH7TKw1f4icbMfHAoAGWzIA2AEWwAG1AHYYSsjnmjkCJM2oJzFQF9OkmlpL0FdexHr4dcdHyWYEkauOjKG/UX44lGSlwRyRnHaTv5ma/aEHY5fNeX9Sxx64BndStGVkTR7HNUoxT7Ox66fZv0B8ca1Yq56E0HUW6bgeY+0v5j94U+GJlZNNm0TZnVfeQP9cR/SUX4kfxr/HEsTqwDDcEWD6HGN2h+dBojllDAa+Yp0UdhoBLbj7Xs4A1PpKL8SP41/jg+kovxI/jX+OMHM5zPd9VgT7YV109LAjYK0m5Itip8wL2Nz5mXMMImSN60NqX6tSZAV0CTV0jID2V33HTpgDX+kovxI/jX+OJoplYWrBh5ggj9RhaOez4W/m8ROkkAbHVpTSDcnTUzX5BD121bHBpZGi+tUq6kg2AAfEFdOxFEC/MHAGhgwYgz2cWKNnb2VFmtyfIAeJJoAeJIwBQ4t9awy46MNUx/wCFdafe5BX+6H8QMQ9q0+pRa7plQHqNtzW3gSAK9cXeD5RlUvJXNlOuStwDVBQfJVAX1onqTjzxzhrToqqwUq4bdSwNXsQCPPz8MRkrTSJRaTTYhpwNaQtlcsWLnmULpLY2pK2zdOvjeM/I8LIzLpDGSFeXuoNhqGX8OgHXDbF2IZRGAYfqiWTuy91mvUd5N+p641+B9nFgZ5GOqWQksw1BaOnZULEDZEs9TWMsMM9Xm4NU80a8pkfKDmAqwXftuaB02dBAt77g33brXTeiKfCIIYO8zo0rBQSltQItVjVbIWuldRv6nd7QZMSTRKSQdLsCKsMrwMp326gdfXC5xvL5WE3mZmOuiYwBqakK3pjAYLSnpW+PG+1c3iT+7K1a3pbv2/TkphFum964RJxrPJzIpIYYsxItEuWH1aUGs72oIe9VUt2eoxJ9HtzZ5TOZEk0IEB2AYpQbw7oaxQBIYk3eM7h0iz5ho4+ZNA4HMlFICyqhokKLFKgIFE6ztWNw8K5Kd13K64e62kjuvEo72nUe6oG5x5mNrBkhi77crs3x7fJFruhvGMjtZKVyUxWwdPUEg7kDYjcfljWGMrtUP9in/wDhsf03/wCWPt3wY3wID5yU/Yc/4pT/APscQ3J+B+tfzjEwyL6gzQmVaVmtdZYUCQCV8RdBWFNtpAsm2mUVo5JPm65cxqWVhYfUFJqtIBW7HiD/AKeLl6+EGtk0/R/2ULpptXY6dnFJyMO9ExLv1okXtd9Lwq8S7JyxFeWgmDWS45wcPYNkc9QAaB7tAEdBtht7Mn/Y4PRFHw7f8sR9oO08GTUGVtz7KLu7V1odAPUkDfrj2XujTDlbWI/9GJTY+Z7HqPrKJ8yDmtz6nfEzdlsw1/7MBeq++ft7Pt868R1x7zPylZkgtHlVRBvcrm6HiVGmvdiCf5Sc4i2ctFt1ILEforEjFNR/MzWoT/Iv98QHZKcf+6qd7A1eI6H/AHnbyvDd2d7LjLnWWGsrTBBpQ9OoJLNVUCx2F0BeFBvlLzRQOkUDr9oDmah592z+4+68eI/lUzDRGRYYCFID959rFg39318PEYnBxj3ITx5Jf+UjpOdyKSrpkUMAbF+BHQgjcH1Hnjkuc4HmUzMkCSuIg76WLKdC914wSbY2HFC62PhYw89mu2nznQJIxGZBaEElSasqbFq1A+YNHfwwwTcPjc28aMelsqsa95GJNKa2K4yliluhB7M8CkfMlZ5QyBGKiKoz7SVrI3vduldTXjjocMQRQqgBVAAA6ADYAYhy+XijYhFRWIBIUKDW9EgeF3+/GHxvtCWZocuyqVB5sx9iJeho+LXt7xXUHT2K0qiMpObs1Pp1DmOQoZmAJdgO6lffN7E9MaIN4Q4MsskRUHk5NT9ZI9B5Wv7V9Te2ncDobburuRdqcvEgVFk0IAo+rYABQAPbo9K647aXI0PsasP1chT7L2y+h6uP+oe9vLEfHuF/Ocu0WrRr096g1aWVtgdj08bHoemIstxWLNoeU41LRoghkb7JZDvXh5EXvi/lZ9a3VHoR5EbEfrjpFqtmL8PZ/MJRXMXpbWE76qfbOg95u6WZSSbY7gk7V64hkGTNR5h5yEGleSFkbUwV9kRDZO7N0bZdxteGTGV2jSPkF5NdR94cskPqIKgKfNgxXfbvb+eBwwU4CUASLOLEBqMgBIJYsoYlQ40gAKKoGySSScbvA4HVH1TLNb9VJIWkRdNszG7BY2erHGGeG5N4o3CSEPyl2aRQOdLVhmA1EGVga3IJGNfs9kIlifQG3llB1NZ1I5jNVQA+rFDy9cAbeMqQc+cD+zgIJ8mlq1HqEBDf3mXxU4s8Uzhjj7oDSMQkanoXbpfoN2Popx74fkhFGEBJrcserMTbMfUkk/ngDxxHiscABc7tsqjdmI8FXx9T0HiRhbz3anMH+qWGMf8AE1SE+/QVCn0BbEWc4Hm2lkkKo5YkAh67lnQoVl7oAokXubN4gPCs1/2dvyaE/pb4wZp578i2N2HFgq5yJMr29kiYDORoEY1zoi2kHw1o1so9b/XDtG4IBBBBFgjcEHpRxzzOcMmeN0fLTUwIPdVuv91ifXDB8n2WnjyKJmEKMhIRW66NtN7mt7oHcCumLsE5yXnVFXUQxxfkdot8XaszD/cm/wBYcKfGOyqyyl5A8oJuw4JG5IUxydwqNRA0lduoO5w09oVPMiOh2FSAlEZ61BasKCaNeVbYVx2bX7v/AOC5G35H99/634XV+Pi6yWWCdNJfhbT+KIRa00RRcHjy0RZ3bLxA3bSKzs2nyHcul6d5jXUdDgZntjlg4C/OH0upBKxVSuNwK1A7bDY79Rhh7WcOSYJII5HMfdZRDItofFdUTAaTZquhO/TC+nDYSBpQkHoQ8df/AMcex9mdJk6qHjTbUvTTVfyzD1HVwwOpfv8A0OsHyo5WVGMYfWADpkXQKJqywuhZA8ySAAScWuK89shmufpXVGQoUUygijq3YeIoAn3+SJDwdXYIkRZ29ldSb+p+q2A8T4Y6Jn+CsvDDl47ZliCCurFaurrrR22x6ebE8flfP+9zmHOs0XKP++gkSx6mtnzCtYsIQYyFK1oDOKBVFBHqfefbHZ9BzDNIrqeYUKXIBbEiyoGlTS+VAbnEn9GJz0jzBHrt+5pRgbspN4xTfCh/8Q48L/nxfLfyOePlqq/ceOybXlEv70g/SVwP9MJXygcHkizXz0gSQnQpF7x0Ao28rsg+bkbWDh47LZJocpFGwKsAbBqxbE71t4+GMz5S5K4ZN68sf94mPVa8tG3FJxaEQQkoV1a2S1YNYViRffsGxuPPEc0gVmVVGsoXautgbbUNV0Rd3tvgHEE092eECkrvDVt7fX0qtsRz8Tj3Jmi+33RRJBHcAPvsn1r88KTs9pTVGRwvMypH3EBUnYm/Cl2r+7jRhz89/wBUg+Ie/FngYVYE1MB1O7AbEmv3b/njUgeMmuYg/wAa/wAcdlLfg7FquS32JhknzALhEWGnoEksTrVdiBQBBJ/LzON7ifbiESmFZdBBYSSGOQ6SpohF07vfie6Ou9gGp2TI+dnSQw5TBipsCnTRddLt6/PyxF2+7IBg2ai9sANKu41KnUrX2qA28dI9b1Y/wWjzJ6ZZqm9iaXjPDiujmsrkE8xRMJt9iTLp1Hy322qqAxkcKny7ZhMu0weEVoCRyLzJCQBz9tmrxHdoUAgFFS+cHlhdGxJu0VnN+ch3K7DYMDuTZ6Yefk47LDQuakbUxLctB0U2UYnwvYgeh9dpRbZPLhx44t3+m/8ARe7UZkc6OFbURqCAFFBntUIHSlVW+L9MzL5OXMM/KQdz2wSoDHbT1G7UtjoB4t0pg7X8AMoSWJQ0se2nbvKb6X9pbJG/iw+1hBzmaIBUqdQpCGL6vdKOpAJOxvbyvFGSPntrYng82OoumR5zP8lxNE7KdOpXAAN0TuoHQ0LB7p8jjrSEoysdtYAfyD0KP5+z8OOVdn+BTZ7Mxs0dZeOS3Yk6W0bUo6HoNh4nfpjr8kQZSD0PXF2KLS3M/UzUpJLse8LWf4jmlmlQZfnRn2SRpWtHs1pJYlrtvZogbGxjfy0hIIb2l2Pr5H8x/wAx4YmxaZhVznGM1GCfmgZEHQdO47DUlA9QFYDwA88anZ/iDyxFpIuUS2wAIBBVWumAPVmBsdQevU62DAC/FxaFsw7vIiiImOMMQN/7VqPqNA9FatmxofT+X/Gj+IY+4MdOHz6ey/40fxDB9PZf8aP4hgwYAPp7L/jR/EMH0/l/xo/iGDBgA+nsv+NH8QwfT2X/ABo/iGDBjgPh49l/xo/iGM4xcOsnTlSSSSdMe5PXBgx1OuDjSfJYyebyUV8toI766NC37664tfT+X/Gj+IYMGHJ1KuA+nsv+NH8QwfT2X/Gj+IYMGOUA+n8v+NH8Qx5k43lmBBliIOxBYEfmMGDHQUSnDvu5T4Iv4Y+qeHjoMqP8Mf8ADH3BgCSPN5JfZOXHuCD/AExN9LZX8SH9VwYMAek41lh0liHuKjHr6ey/40fxDBgwB8+nsv8AjR/EMfRx7L/jR/EMGDAB9P5f8aP4hirmc1kpDchy7kbAuEY/kTj5gwBZj41llAAliAGwAZQAPQY9fT+X/Gj+IY+4MAQycag1BllQnoQGBJBO23mDv+uNQY+4McOhgwYMAf/Z"/>
          <p:cNvSpPr>
            <a:spLocks noChangeAspect="1" noChangeArrowheads="1"/>
          </p:cNvSpPr>
          <p:nvPr/>
        </p:nvSpPr>
        <p:spPr bwMode="auto">
          <a:xfrm>
            <a:off x="1679575" y="-914400"/>
            <a:ext cx="2400300" cy="1905000"/>
          </a:xfrm>
          <a:prstGeom prst="rect">
            <a:avLst/>
          </a:prstGeom>
          <a:noFill/>
          <a:ln w="9525">
            <a:noFill/>
            <a:miter lim="800000"/>
            <a:headEnd/>
            <a:tailEnd/>
          </a:ln>
        </p:spPr>
        <p:txBody>
          <a:bodyPr/>
          <a:lstStyle/>
          <a:p>
            <a:endParaRPr lang="en-US"/>
          </a:p>
        </p:txBody>
      </p:sp>
      <p:pic>
        <p:nvPicPr>
          <p:cNvPr id="3081" name="Picture 12" descr="https://encrypted-tbn0.google.com/images?q=tbn:ANd9GcTrZRpYchR_ynAq4kewi-CgdW-rAycA2PEdKtgLghlXiikqgwWaKw"/>
          <p:cNvPicPr>
            <a:picLocks noChangeAspect="1" noChangeArrowheads="1"/>
          </p:cNvPicPr>
          <p:nvPr/>
        </p:nvPicPr>
        <p:blipFill>
          <a:blip r:embed="rId2" cstate="print"/>
          <a:srcRect l="2419" t="3329" r="8063" b="8788"/>
          <a:stretch>
            <a:fillRect/>
          </a:stretch>
        </p:blipFill>
        <p:spPr bwMode="auto">
          <a:xfrm>
            <a:off x="1774826" y="3605214"/>
            <a:ext cx="3744913" cy="3036887"/>
          </a:xfrm>
          <a:prstGeom prst="rect">
            <a:avLst/>
          </a:prstGeom>
          <a:noFill/>
          <a:ln w="9525">
            <a:noFill/>
            <a:miter lim="800000"/>
            <a:headEnd/>
            <a:tailEnd/>
          </a:ln>
        </p:spPr>
      </p:pic>
      <p:sp>
        <p:nvSpPr>
          <p:cNvPr id="14" name="TextBox 13"/>
          <p:cNvSpPr txBox="1"/>
          <p:nvPr/>
        </p:nvSpPr>
        <p:spPr>
          <a:xfrm>
            <a:off x="6312024" y="3645025"/>
            <a:ext cx="4104456" cy="2923877"/>
          </a:xfrm>
          <a:prstGeom prst="rect">
            <a:avLst/>
          </a:prstGeom>
          <a:solidFill>
            <a:srgbClr val="00B050"/>
          </a:solidFill>
          <a:ln>
            <a:solidFill>
              <a:schemeClr val="tx2">
                <a:lumMod val="90000"/>
              </a:schemeClr>
            </a:solidFill>
          </a:ln>
        </p:spPr>
        <p:txBody>
          <a:bodyPr wrap="square">
            <a:spAutoFit/>
          </a:bodyPr>
          <a:lstStyle/>
          <a:p>
            <a:pPr>
              <a:defRPr/>
            </a:pPr>
            <a:r>
              <a:rPr lang="en-GB" sz="1600" dirty="0">
                <a:latin typeface="Arial" pitchFamily="34" charset="0"/>
              </a:rPr>
              <a:t>The Food Standards Agency (FSA) tips for healthy eating</a:t>
            </a:r>
          </a:p>
          <a:p>
            <a:pPr>
              <a:defRPr/>
            </a:pPr>
            <a:endParaRPr lang="en-GB" sz="800" dirty="0">
              <a:latin typeface="Arial" pitchFamily="34" charset="0"/>
            </a:endParaRPr>
          </a:p>
          <a:p>
            <a:pPr indent="361950">
              <a:buFont typeface="Arial" pitchFamily="34" charset="0"/>
              <a:buChar char="•"/>
              <a:defRPr/>
            </a:pPr>
            <a:r>
              <a:rPr lang="en-GB" sz="1600" dirty="0">
                <a:latin typeface="Arial" pitchFamily="34" charset="0"/>
              </a:rPr>
              <a:t>Base meals on starchy foods</a:t>
            </a:r>
          </a:p>
          <a:p>
            <a:pPr indent="361950">
              <a:buFont typeface="Arial" pitchFamily="34" charset="0"/>
              <a:buChar char="•"/>
              <a:defRPr/>
            </a:pPr>
            <a:r>
              <a:rPr lang="en-GB" sz="1600" dirty="0">
                <a:latin typeface="Arial" pitchFamily="34" charset="0"/>
              </a:rPr>
              <a:t>Eat lots of fruit and vegetables</a:t>
            </a:r>
          </a:p>
          <a:p>
            <a:pPr indent="361950">
              <a:buFont typeface="Arial" pitchFamily="34" charset="0"/>
              <a:buChar char="•"/>
              <a:defRPr/>
            </a:pPr>
            <a:r>
              <a:rPr lang="en-GB" sz="1600" dirty="0">
                <a:latin typeface="Arial" pitchFamily="34" charset="0"/>
              </a:rPr>
              <a:t>Eat more fish</a:t>
            </a:r>
          </a:p>
          <a:p>
            <a:pPr indent="361950">
              <a:buFont typeface="Arial" pitchFamily="34" charset="0"/>
              <a:buChar char="•"/>
              <a:defRPr/>
            </a:pPr>
            <a:r>
              <a:rPr lang="en-GB" sz="1600" dirty="0">
                <a:latin typeface="Arial" pitchFamily="34" charset="0"/>
              </a:rPr>
              <a:t>Cut down on saturated (animal) fats </a:t>
            </a:r>
          </a:p>
          <a:p>
            <a:pPr indent="361950">
              <a:defRPr/>
            </a:pPr>
            <a:r>
              <a:rPr lang="en-GB" sz="1600" dirty="0">
                <a:latin typeface="Arial" pitchFamily="34" charset="0"/>
              </a:rPr>
              <a:t>and sugar</a:t>
            </a:r>
          </a:p>
          <a:p>
            <a:pPr indent="361950">
              <a:buFont typeface="Arial" pitchFamily="34" charset="0"/>
              <a:buChar char="•"/>
              <a:defRPr/>
            </a:pPr>
            <a:r>
              <a:rPr lang="en-GB" sz="1600" dirty="0">
                <a:latin typeface="Arial" pitchFamily="34" charset="0"/>
              </a:rPr>
              <a:t>Eat less salt</a:t>
            </a:r>
          </a:p>
          <a:p>
            <a:pPr indent="361950">
              <a:buFont typeface="Arial" pitchFamily="34" charset="0"/>
              <a:buChar char="•"/>
              <a:defRPr/>
            </a:pPr>
            <a:r>
              <a:rPr lang="en-GB" sz="1600" dirty="0">
                <a:latin typeface="Arial" pitchFamily="34" charset="0"/>
              </a:rPr>
              <a:t>Exercise – maintain a healthy weight</a:t>
            </a:r>
          </a:p>
          <a:p>
            <a:pPr indent="361950">
              <a:buFont typeface="Arial" pitchFamily="34" charset="0"/>
              <a:buChar char="•"/>
              <a:defRPr/>
            </a:pPr>
            <a:r>
              <a:rPr lang="en-GB" sz="1600" dirty="0">
                <a:latin typeface="Arial" pitchFamily="34" charset="0"/>
              </a:rPr>
              <a:t>Drink plenty of water</a:t>
            </a:r>
          </a:p>
          <a:p>
            <a:pPr indent="361950">
              <a:buFont typeface="Arial" pitchFamily="34" charset="0"/>
              <a:buChar char="•"/>
              <a:defRPr/>
            </a:pPr>
            <a:r>
              <a:rPr lang="en-GB" sz="1600" dirty="0">
                <a:latin typeface="Arial" pitchFamily="34" charset="0"/>
              </a:rPr>
              <a:t>Don’t skip breakfast </a:t>
            </a:r>
          </a:p>
        </p:txBody>
      </p:sp>
    </p:spTree>
    <p:extLst>
      <p:ext uri="{BB962C8B-B14F-4D97-AF65-F5344CB8AC3E}">
        <p14:creationId xmlns:p14="http://schemas.microsoft.com/office/powerpoint/2010/main" val="406173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FD954258-CBE9-4569-96A8-457C30437E3D}" type="slidenum">
              <a:rPr lang="en-GB" smtClean="0"/>
              <a:pPr/>
              <a:t>5</a:t>
            </a:fld>
            <a:endParaRPr lang="en-GB" smtClean="0"/>
          </a:p>
        </p:txBody>
      </p:sp>
      <p:sp>
        <p:nvSpPr>
          <p:cNvPr id="3077" name="Text Box 6"/>
          <p:cNvSpPr txBox="1">
            <a:spLocks noChangeArrowheads="1"/>
          </p:cNvSpPr>
          <p:nvPr/>
        </p:nvSpPr>
        <p:spPr bwMode="auto">
          <a:xfrm>
            <a:off x="1775520" y="620689"/>
            <a:ext cx="8640762" cy="4893647"/>
          </a:xfrm>
          <a:prstGeom prst="rect">
            <a:avLst/>
          </a:prstGeom>
          <a:solidFill>
            <a:schemeClr val="accent2">
              <a:lumMod val="50000"/>
            </a:schemeClr>
          </a:solidFill>
          <a:ln w="9525">
            <a:noFill/>
            <a:miter lim="800000"/>
            <a:headEnd/>
            <a:tailEnd/>
          </a:ln>
        </p:spPr>
        <p:txBody>
          <a:bodyPr wrap="square">
            <a:spAutoFit/>
          </a:bodyPr>
          <a:lstStyle/>
          <a:p>
            <a:pPr>
              <a:defRPr/>
            </a:pPr>
            <a:r>
              <a:rPr lang="en-GB" sz="1600" dirty="0">
                <a:solidFill>
                  <a:srgbClr val="FFC000"/>
                </a:solidFill>
                <a:latin typeface="Arial" pitchFamily="34" charset="0"/>
              </a:rPr>
              <a:t>Carbohydrates – source of energy</a:t>
            </a:r>
            <a:r>
              <a:rPr lang="en-GB" sz="1600" dirty="0">
                <a:latin typeface="Arial" pitchFamily="34" charset="0"/>
              </a:rPr>
              <a:t> – e.g. glucose; starch </a:t>
            </a:r>
          </a:p>
          <a:p>
            <a:pPr>
              <a:defRPr/>
            </a:pPr>
            <a:endParaRPr lang="en-GB" sz="1600" dirty="0">
              <a:latin typeface="Arial" pitchFamily="34" charset="0"/>
            </a:endParaRPr>
          </a:p>
          <a:p>
            <a:pPr>
              <a:defRPr/>
            </a:pPr>
            <a:r>
              <a:rPr lang="en-GB" sz="1600" dirty="0">
                <a:solidFill>
                  <a:srgbClr val="FFC000"/>
                </a:solidFill>
                <a:latin typeface="Arial" pitchFamily="34" charset="0"/>
              </a:rPr>
              <a:t>Fats – energy store</a:t>
            </a:r>
            <a:r>
              <a:rPr lang="en-GB" sz="1600" dirty="0">
                <a:latin typeface="Arial" pitchFamily="34" charset="0"/>
              </a:rPr>
              <a:t>; cell membranes; insulation (thermal + electrical); protect organs; storage of fat-soluble vitamins; </a:t>
            </a:r>
            <a:r>
              <a:rPr lang="en-GB" sz="1600" dirty="0">
                <a:solidFill>
                  <a:srgbClr val="FFFF99"/>
                </a:solidFill>
                <a:latin typeface="Arial" pitchFamily="34" charset="0"/>
              </a:rPr>
              <a:t>need to ensure consumption of fats containing </a:t>
            </a:r>
            <a:r>
              <a:rPr lang="en-GB" sz="1600" dirty="0">
                <a:solidFill>
                  <a:srgbClr val="FFFF00"/>
                </a:solidFill>
                <a:latin typeface="Arial" pitchFamily="34" charset="0"/>
              </a:rPr>
              <a:t>essential fatty acids</a:t>
            </a:r>
            <a:r>
              <a:rPr lang="en-GB" sz="1600" dirty="0">
                <a:latin typeface="Arial" pitchFamily="34" charset="0"/>
              </a:rPr>
              <a:t> </a:t>
            </a:r>
          </a:p>
          <a:p>
            <a:pPr>
              <a:defRPr/>
            </a:pPr>
            <a:endParaRPr lang="en-GB" sz="1600" dirty="0">
              <a:latin typeface="Arial" pitchFamily="34" charset="0"/>
            </a:endParaRPr>
          </a:p>
          <a:p>
            <a:pPr>
              <a:defRPr/>
            </a:pPr>
            <a:r>
              <a:rPr lang="en-GB" sz="1600" dirty="0">
                <a:solidFill>
                  <a:srgbClr val="FFC000"/>
                </a:solidFill>
                <a:latin typeface="Arial" pitchFamily="34" charset="0"/>
              </a:rPr>
              <a:t>Proteins – growth and repair</a:t>
            </a:r>
            <a:r>
              <a:rPr lang="en-GB" sz="1600" dirty="0">
                <a:latin typeface="Arial" pitchFamily="34" charset="0"/>
              </a:rPr>
              <a:t>; enzymes; muscle; antibodies; cell membrane; etc; </a:t>
            </a:r>
            <a:r>
              <a:rPr lang="en-GB" sz="1600" dirty="0">
                <a:solidFill>
                  <a:srgbClr val="FFFF99"/>
                </a:solidFill>
                <a:latin typeface="Arial" pitchFamily="34" charset="0"/>
              </a:rPr>
              <a:t>need to ensure consumption of proteins containing </a:t>
            </a:r>
            <a:r>
              <a:rPr lang="en-GB" sz="1600" dirty="0">
                <a:solidFill>
                  <a:srgbClr val="FFFF00"/>
                </a:solidFill>
                <a:latin typeface="Arial" pitchFamily="34" charset="0"/>
              </a:rPr>
              <a:t>essential amino acids </a:t>
            </a:r>
          </a:p>
          <a:p>
            <a:pPr>
              <a:defRPr/>
            </a:pPr>
            <a:endParaRPr lang="en-GB" sz="1600" dirty="0">
              <a:latin typeface="Arial" pitchFamily="34" charset="0"/>
            </a:endParaRPr>
          </a:p>
          <a:p>
            <a:pPr>
              <a:defRPr/>
            </a:pPr>
            <a:r>
              <a:rPr lang="en-GB" sz="1600" dirty="0">
                <a:solidFill>
                  <a:srgbClr val="FFC000"/>
                </a:solidFill>
                <a:latin typeface="Arial" pitchFamily="34" charset="0"/>
              </a:rPr>
              <a:t>Vitamins (organic) - Fat soluble - A, D, E, K; water soluble - C, B group – for efficient biochemical function</a:t>
            </a:r>
            <a:r>
              <a:rPr lang="en-GB" sz="1600" dirty="0">
                <a:latin typeface="Arial" pitchFamily="34" charset="0"/>
              </a:rPr>
              <a:t>; for coenzymes –  required in trace amounts.; K – blood clotting, D – calcium absorption; required in trace amounts</a:t>
            </a:r>
          </a:p>
          <a:p>
            <a:pPr>
              <a:defRPr/>
            </a:pPr>
            <a:endParaRPr lang="en-GB" sz="1600" dirty="0">
              <a:latin typeface="Arial" pitchFamily="34" charset="0"/>
            </a:endParaRPr>
          </a:p>
          <a:p>
            <a:pPr>
              <a:defRPr/>
            </a:pPr>
            <a:r>
              <a:rPr lang="en-GB" sz="1600" dirty="0">
                <a:solidFill>
                  <a:srgbClr val="FFC000"/>
                </a:solidFill>
                <a:latin typeface="Arial" pitchFamily="34" charset="0"/>
              </a:rPr>
              <a:t>Water </a:t>
            </a:r>
            <a:r>
              <a:rPr lang="en-GB" sz="1600" dirty="0">
                <a:latin typeface="Arial" pitchFamily="34" charset="0"/>
              </a:rPr>
              <a:t>– solvent; reactant; transport – variable; about 70% of the body is water</a:t>
            </a:r>
          </a:p>
          <a:p>
            <a:pPr>
              <a:defRPr/>
            </a:pPr>
            <a:endParaRPr lang="en-GB" sz="1600" dirty="0">
              <a:latin typeface="Arial" pitchFamily="34" charset="0"/>
            </a:endParaRPr>
          </a:p>
          <a:p>
            <a:pPr>
              <a:defRPr/>
            </a:pPr>
            <a:r>
              <a:rPr lang="en-GB" sz="1600" dirty="0">
                <a:solidFill>
                  <a:srgbClr val="FFC000"/>
                </a:solidFill>
                <a:latin typeface="Arial" pitchFamily="34" charset="0"/>
              </a:rPr>
              <a:t>Minerals (inorganic) – structural components </a:t>
            </a:r>
            <a:r>
              <a:rPr lang="en-GB" sz="1600" dirty="0">
                <a:latin typeface="Arial" pitchFamily="34" charset="0"/>
              </a:rPr>
              <a:t>and</a:t>
            </a:r>
            <a:r>
              <a:rPr lang="en-GB" sz="1600" dirty="0">
                <a:solidFill>
                  <a:srgbClr val="FFC000"/>
                </a:solidFill>
                <a:latin typeface="Arial" pitchFamily="34" charset="0"/>
              </a:rPr>
              <a:t> osmotic balance</a:t>
            </a:r>
            <a:r>
              <a:rPr lang="en-GB" sz="1600" dirty="0">
                <a:latin typeface="Arial" pitchFamily="34" charset="0"/>
              </a:rPr>
              <a:t>- calcium – for bones, teeth; iron – for haemoglobin;; iodine – for thyroxine (hormone); sodium – for osmotic balance</a:t>
            </a:r>
          </a:p>
          <a:p>
            <a:pPr>
              <a:defRPr/>
            </a:pPr>
            <a:endParaRPr lang="en-GB" sz="1600" dirty="0">
              <a:latin typeface="Arial" pitchFamily="34" charset="0"/>
            </a:endParaRPr>
          </a:p>
          <a:p>
            <a:pPr>
              <a:defRPr/>
            </a:pPr>
            <a:r>
              <a:rPr lang="en-GB" sz="1600" dirty="0">
                <a:solidFill>
                  <a:srgbClr val="FFC000"/>
                </a:solidFill>
                <a:latin typeface="Arial" pitchFamily="34" charset="0"/>
              </a:rPr>
              <a:t>Fibre (organic) – for efficient peristalsis</a:t>
            </a:r>
            <a:r>
              <a:rPr lang="en-GB" sz="1600" dirty="0">
                <a:latin typeface="Arial" pitchFamily="34" charset="0"/>
              </a:rPr>
              <a:t>; prevents constipation; lowers blood cholesterol</a:t>
            </a:r>
          </a:p>
          <a:p>
            <a:pPr>
              <a:defRPr/>
            </a:pPr>
            <a:endParaRPr lang="en-GB" sz="800" dirty="0">
              <a:latin typeface="Arial" pitchFamily="34" charset="0"/>
            </a:endParaRPr>
          </a:p>
          <a:p>
            <a:pPr>
              <a:defRPr/>
            </a:pPr>
            <a:r>
              <a:rPr lang="en-GB" sz="1600" dirty="0">
                <a:latin typeface="Arial" pitchFamily="34" charset="0"/>
              </a:rPr>
              <a:t>	</a:t>
            </a:r>
            <a:r>
              <a:rPr lang="en-GB" sz="1600" dirty="0">
                <a:solidFill>
                  <a:srgbClr val="FFFF00"/>
                </a:solidFill>
                <a:latin typeface="Arial" pitchFamily="34" charset="0"/>
              </a:rPr>
              <a:t>Proportions in diet (for energy intake) - 57% CHO; 30% fats; 13% protein</a:t>
            </a:r>
          </a:p>
        </p:txBody>
      </p:sp>
      <p:sp>
        <p:nvSpPr>
          <p:cNvPr id="4100" name="Text Box 7"/>
          <p:cNvSpPr txBox="1">
            <a:spLocks noChangeArrowheads="1"/>
          </p:cNvSpPr>
          <p:nvPr/>
        </p:nvSpPr>
        <p:spPr bwMode="auto">
          <a:xfrm>
            <a:off x="1701801" y="5733256"/>
            <a:ext cx="8786813" cy="954088"/>
          </a:xfrm>
          <a:prstGeom prst="rect">
            <a:avLst/>
          </a:prstGeom>
          <a:noFill/>
          <a:ln w="9525">
            <a:noFill/>
            <a:miter lim="800000"/>
            <a:headEnd/>
            <a:tailEnd/>
          </a:ln>
        </p:spPr>
        <p:txBody>
          <a:bodyPr>
            <a:spAutoFit/>
          </a:bodyPr>
          <a:lstStyle/>
          <a:p>
            <a:r>
              <a:rPr lang="en-GB" sz="1600" dirty="0">
                <a:solidFill>
                  <a:srgbClr val="FFFF00"/>
                </a:solidFill>
              </a:rPr>
              <a:t>Essential amino acids</a:t>
            </a:r>
            <a:r>
              <a:rPr lang="en-GB" sz="1600" dirty="0"/>
              <a:t>, </a:t>
            </a:r>
            <a:r>
              <a:rPr lang="en-GB" sz="1600" dirty="0">
                <a:solidFill>
                  <a:srgbClr val="FFFF00"/>
                </a:solidFill>
              </a:rPr>
              <a:t>essential fatty acids</a:t>
            </a:r>
            <a:r>
              <a:rPr lang="en-GB" sz="1600" dirty="0"/>
              <a:t>, and </a:t>
            </a:r>
            <a:r>
              <a:rPr lang="en-GB" sz="1600" dirty="0">
                <a:solidFill>
                  <a:srgbClr val="FFFF00"/>
                </a:solidFill>
              </a:rPr>
              <a:t>vitamins</a:t>
            </a:r>
            <a:r>
              <a:rPr lang="en-GB" sz="1600" dirty="0"/>
              <a:t> need to be provided in the </a:t>
            </a:r>
            <a:r>
              <a:rPr lang="en-GB" sz="1600" dirty="0">
                <a:solidFill>
                  <a:srgbClr val="FFFF00"/>
                </a:solidFill>
              </a:rPr>
              <a:t>diet</a:t>
            </a:r>
            <a:r>
              <a:rPr lang="en-GB" sz="1600" dirty="0"/>
              <a:t> – these cannot be made in the body – others can be made</a:t>
            </a:r>
          </a:p>
          <a:p>
            <a:endParaRPr lang="en-GB" sz="800" dirty="0"/>
          </a:p>
          <a:p>
            <a:r>
              <a:rPr lang="en-GB" sz="1600" dirty="0">
                <a:solidFill>
                  <a:srgbClr val="FFFF00"/>
                </a:solidFill>
              </a:rPr>
              <a:t>Needs vary</a:t>
            </a:r>
            <a:r>
              <a:rPr lang="en-GB" sz="1600" dirty="0"/>
              <a:t> – e.g. age, occupation, pregnancy, lactation, gender, illness</a:t>
            </a:r>
          </a:p>
        </p:txBody>
      </p:sp>
      <p:sp>
        <p:nvSpPr>
          <p:cNvPr id="9" name="TextBox 8"/>
          <p:cNvSpPr txBox="1"/>
          <p:nvPr/>
        </p:nvSpPr>
        <p:spPr>
          <a:xfrm>
            <a:off x="1774826" y="116633"/>
            <a:ext cx="4518025" cy="339725"/>
          </a:xfrm>
          <a:prstGeom prst="rect">
            <a:avLst/>
          </a:prstGeom>
          <a:noFill/>
          <a:ln>
            <a:solidFill>
              <a:schemeClr val="tx2">
                <a:lumMod val="90000"/>
              </a:schemeClr>
            </a:solidFill>
          </a:ln>
        </p:spPr>
        <p:txBody>
          <a:bodyPr wrap="none">
            <a:spAutoFit/>
          </a:bodyPr>
          <a:lstStyle/>
          <a:p>
            <a:pPr>
              <a:defRPr/>
            </a:pPr>
            <a:r>
              <a:rPr lang="en-GB" sz="1600" dirty="0">
                <a:solidFill>
                  <a:srgbClr val="FFFF00"/>
                </a:solidFill>
                <a:latin typeface="Arial" pitchFamily="34" charset="0"/>
              </a:rPr>
              <a:t>There are seven components in a balanced diet</a:t>
            </a:r>
          </a:p>
        </p:txBody>
      </p:sp>
    </p:spTree>
    <p:extLst>
      <p:ext uri="{BB962C8B-B14F-4D97-AF65-F5344CB8AC3E}">
        <p14:creationId xmlns:p14="http://schemas.microsoft.com/office/powerpoint/2010/main" val="28906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6</a:t>
            </a:fld>
            <a:endParaRPr lang="en-GB"/>
          </a:p>
        </p:txBody>
      </p:sp>
      <p:sp>
        <p:nvSpPr>
          <p:cNvPr id="3" name="TextBox 2"/>
          <p:cNvSpPr txBox="1"/>
          <p:nvPr/>
        </p:nvSpPr>
        <p:spPr>
          <a:xfrm>
            <a:off x="1847528" y="404665"/>
            <a:ext cx="7776864" cy="5970865"/>
          </a:xfrm>
          <a:prstGeom prst="rect">
            <a:avLst/>
          </a:prstGeom>
          <a:noFill/>
        </p:spPr>
        <p:txBody>
          <a:bodyPr wrap="square" rtlCol="0">
            <a:spAutoFit/>
          </a:bodyPr>
          <a:lstStyle/>
          <a:p>
            <a:r>
              <a:rPr lang="en-GB" sz="2800" b="1" u="sng" dirty="0"/>
              <a:t>Tasks</a:t>
            </a:r>
          </a:p>
          <a:p>
            <a:r>
              <a:rPr lang="en-GB" sz="2800" dirty="0"/>
              <a:t>Task 1: Describe the function of each food group</a:t>
            </a:r>
            <a:r>
              <a:rPr lang="en-GB" sz="2800" dirty="0" smtClean="0"/>
              <a:t>.</a:t>
            </a:r>
          </a:p>
          <a:p>
            <a:endParaRPr lang="en-GB" sz="2800" dirty="0"/>
          </a:p>
          <a:p>
            <a:r>
              <a:rPr lang="en-GB" sz="2800" dirty="0"/>
              <a:t>Task 2: List the proportions of each food group we should have in the diet.</a:t>
            </a:r>
          </a:p>
          <a:p>
            <a:endParaRPr lang="en-GB" sz="2800" dirty="0"/>
          </a:p>
          <a:p>
            <a:r>
              <a:rPr lang="en-GB" sz="2800" dirty="0"/>
              <a:t>Task 3</a:t>
            </a:r>
            <a:r>
              <a:rPr lang="en-GB" sz="2800" dirty="0" smtClean="0"/>
              <a:t>: Adjust </a:t>
            </a:r>
            <a:r>
              <a:rPr lang="en-GB" sz="2800" dirty="0"/>
              <a:t>the table for mass of each component table for either a pregnant lady or a working adult man, explain the changes you have made.</a:t>
            </a:r>
          </a:p>
          <a:p>
            <a:endParaRPr lang="en-GB" sz="2800" dirty="0"/>
          </a:p>
          <a:p>
            <a:r>
              <a:rPr lang="en-GB" sz="2800" dirty="0"/>
              <a:t>Task 4:  Begin to explain what can happen if we don’t have a balanced diet? What health effects can occur?</a:t>
            </a:r>
          </a:p>
          <a:p>
            <a:endParaRPr lang="en-GB" dirty="0"/>
          </a:p>
        </p:txBody>
      </p:sp>
    </p:spTree>
    <p:extLst>
      <p:ext uri="{BB962C8B-B14F-4D97-AF65-F5344CB8AC3E}">
        <p14:creationId xmlns:p14="http://schemas.microsoft.com/office/powerpoint/2010/main" val="401483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7C3FC9E7-2BDB-43EB-A658-6EC9A6E83E09}" type="slidenum">
              <a:rPr lang="en-GB" smtClean="0"/>
              <a:pPr/>
              <a:t>7</a:t>
            </a:fld>
            <a:endParaRPr lang="en-GB" smtClean="0"/>
          </a:p>
        </p:txBody>
      </p:sp>
      <p:sp>
        <p:nvSpPr>
          <p:cNvPr id="6148" name="Text Box 5"/>
          <p:cNvSpPr txBox="1">
            <a:spLocks noChangeArrowheads="1"/>
          </p:cNvSpPr>
          <p:nvPr/>
        </p:nvSpPr>
        <p:spPr bwMode="auto">
          <a:xfrm>
            <a:off x="1631504" y="476672"/>
            <a:ext cx="8856000" cy="6192000"/>
          </a:xfrm>
          <a:prstGeom prst="rect">
            <a:avLst/>
          </a:prstGeom>
          <a:noFill/>
          <a:ln w="9525">
            <a:noFill/>
            <a:miter lim="800000"/>
            <a:headEnd/>
            <a:tailEnd/>
          </a:ln>
        </p:spPr>
        <p:txBody>
          <a:bodyPr wrap="square">
            <a:spAutoFit/>
          </a:bodyPr>
          <a:lstStyle/>
          <a:p>
            <a:r>
              <a:rPr lang="en-GB" sz="1600" dirty="0"/>
              <a:t>Malnutrition  is caused</a:t>
            </a:r>
            <a:r>
              <a:rPr lang="en-GB" sz="1600" dirty="0">
                <a:solidFill>
                  <a:srgbClr val="00B0F0"/>
                </a:solidFill>
              </a:rPr>
              <a:t>  </a:t>
            </a:r>
            <a:r>
              <a:rPr lang="en-GB" sz="1600" dirty="0"/>
              <a:t>by </a:t>
            </a:r>
            <a:r>
              <a:rPr lang="en-GB" sz="1600" dirty="0">
                <a:solidFill>
                  <a:srgbClr val="FFFF00"/>
                </a:solidFill>
              </a:rPr>
              <a:t>insufficient, excessive </a:t>
            </a:r>
            <a:r>
              <a:rPr lang="en-GB" sz="1600" dirty="0"/>
              <a:t>or an</a:t>
            </a:r>
            <a:r>
              <a:rPr lang="en-GB" sz="1600" dirty="0">
                <a:solidFill>
                  <a:srgbClr val="00B0F0"/>
                </a:solidFill>
              </a:rPr>
              <a:t> </a:t>
            </a:r>
            <a:r>
              <a:rPr lang="en-GB" sz="1600" dirty="0">
                <a:solidFill>
                  <a:srgbClr val="FFFF00"/>
                </a:solidFill>
              </a:rPr>
              <a:t>imbalanced</a:t>
            </a:r>
            <a:r>
              <a:rPr lang="en-GB" sz="1600" dirty="0">
                <a:solidFill>
                  <a:srgbClr val="00B0F0"/>
                </a:solidFill>
              </a:rPr>
              <a:t> </a:t>
            </a:r>
            <a:r>
              <a:rPr lang="en-GB" sz="1600" dirty="0"/>
              <a:t>consumption of nutrients – this can be due to:</a:t>
            </a:r>
          </a:p>
          <a:p>
            <a:endParaRPr lang="en-GB" sz="800" dirty="0">
              <a:solidFill>
                <a:srgbClr val="FFC000"/>
              </a:solidFill>
            </a:endParaRPr>
          </a:p>
          <a:p>
            <a:pPr indent="533400">
              <a:tabLst>
                <a:tab pos="273050" algn="l"/>
              </a:tabLst>
            </a:pPr>
            <a:r>
              <a:rPr lang="en-GB" sz="1600" dirty="0">
                <a:solidFill>
                  <a:srgbClr val="FFC000"/>
                </a:solidFill>
              </a:rPr>
              <a:t>	Lack of food</a:t>
            </a:r>
            <a:r>
              <a:rPr lang="en-GB" sz="1600" dirty="0"/>
              <a:t> – leading to </a:t>
            </a:r>
            <a:r>
              <a:rPr lang="en-GB" sz="1600" dirty="0">
                <a:solidFill>
                  <a:srgbClr val="FFFF00"/>
                </a:solidFill>
              </a:rPr>
              <a:t>starvation </a:t>
            </a:r>
            <a:r>
              <a:rPr lang="en-GB" sz="1600" dirty="0"/>
              <a:t>– resulting in a lack of </a:t>
            </a:r>
            <a:r>
              <a:rPr lang="en-GB" sz="1600" dirty="0">
                <a:solidFill>
                  <a:srgbClr val="FFFF00"/>
                </a:solidFill>
              </a:rPr>
              <a:t>energy</a:t>
            </a:r>
            <a:r>
              <a:rPr lang="en-GB" sz="1600" dirty="0"/>
              <a:t> and </a:t>
            </a:r>
            <a:r>
              <a:rPr lang="en-GB" sz="1600" dirty="0">
                <a:solidFill>
                  <a:srgbClr val="FFFF00"/>
                </a:solidFill>
              </a:rPr>
              <a:t>nutrients</a:t>
            </a:r>
          </a:p>
          <a:p>
            <a:pPr indent="533400"/>
            <a:endParaRPr lang="en-GB" sz="800" dirty="0"/>
          </a:p>
          <a:p>
            <a:pPr marL="0" lvl="1" indent="1352550"/>
            <a:r>
              <a:rPr lang="en-GB" sz="1600" dirty="0"/>
              <a:t>The body adapts by - reducing  the metabolic rate, and using  stored </a:t>
            </a:r>
          </a:p>
          <a:p>
            <a:pPr marL="0" lvl="1" indent="1352550"/>
            <a:r>
              <a:rPr lang="en-GB" sz="1600" dirty="0"/>
              <a:t>micronutrients (carbohydrates, fats, and proteins)</a:t>
            </a:r>
          </a:p>
          <a:p>
            <a:pPr indent="1352550"/>
            <a:endParaRPr lang="en-GB" sz="800" dirty="0"/>
          </a:p>
          <a:p>
            <a:pPr indent="1352550"/>
            <a:r>
              <a:rPr lang="en-GB" sz="1600" dirty="0"/>
              <a:t>Protein Energy Malnutrition  (lack of carbohydrates and protein) - leads to </a:t>
            </a:r>
          </a:p>
          <a:p>
            <a:pPr indent="1352550"/>
            <a:r>
              <a:rPr lang="en-GB" sz="1600" dirty="0">
                <a:solidFill>
                  <a:srgbClr val="FFFF00"/>
                </a:solidFill>
              </a:rPr>
              <a:t>kwashiorkor</a:t>
            </a:r>
            <a:r>
              <a:rPr lang="en-GB" sz="1600" dirty="0"/>
              <a:t> &amp; </a:t>
            </a:r>
            <a:r>
              <a:rPr lang="en-GB" sz="1600" dirty="0" err="1">
                <a:solidFill>
                  <a:srgbClr val="FFFF00"/>
                </a:solidFill>
              </a:rPr>
              <a:t>marasmus</a:t>
            </a:r>
            <a:endParaRPr lang="en-GB" sz="1600" dirty="0">
              <a:solidFill>
                <a:srgbClr val="FFFF00"/>
              </a:solidFill>
            </a:endParaRPr>
          </a:p>
          <a:p>
            <a:pPr indent="177800"/>
            <a:endParaRPr lang="en-GB" sz="800" dirty="0">
              <a:solidFill>
                <a:srgbClr val="FFFF00"/>
              </a:solidFill>
            </a:endParaRPr>
          </a:p>
          <a:p>
            <a:pPr indent="900113"/>
            <a:r>
              <a:rPr lang="en-GB" sz="1600" dirty="0">
                <a:solidFill>
                  <a:srgbClr val="FFC000"/>
                </a:solidFill>
              </a:rPr>
              <a:t>Lack of  specific nutrients</a:t>
            </a:r>
            <a:r>
              <a:rPr lang="en-GB" sz="1600" dirty="0"/>
              <a:t> </a:t>
            </a:r>
            <a:r>
              <a:rPr lang="en-GB" sz="1600" dirty="0">
                <a:solidFill>
                  <a:srgbClr val="FFC000"/>
                </a:solidFill>
              </a:rPr>
              <a:t>(unbalanced diet) </a:t>
            </a:r>
            <a:r>
              <a:rPr lang="en-GB" sz="1600" dirty="0"/>
              <a:t>- leading to </a:t>
            </a:r>
            <a:r>
              <a:rPr lang="en-GB" sz="1600" dirty="0">
                <a:solidFill>
                  <a:srgbClr val="FFFF00"/>
                </a:solidFill>
              </a:rPr>
              <a:t>deficiency</a:t>
            </a:r>
            <a:r>
              <a:rPr lang="en-GB" sz="1600" dirty="0"/>
              <a:t> diseases</a:t>
            </a:r>
          </a:p>
          <a:p>
            <a:pPr indent="1352550"/>
            <a:endParaRPr lang="en-GB" sz="800" dirty="0"/>
          </a:p>
          <a:p>
            <a:pPr indent="1352550"/>
            <a:r>
              <a:rPr lang="en-GB" sz="1600" dirty="0">
                <a:solidFill>
                  <a:srgbClr val="FFC000"/>
                </a:solidFill>
              </a:rPr>
              <a:t>Iron</a:t>
            </a:r>
            <a:r>
              <a:rPr lang="en-GB" sz="1600" dirty="0"/>
              <a:t> - iron-deficiency anaemia; </a:t>
            </a:r>
            <a:r>
              <a:rPr lang="en-GB" sz="1600" dirty="0">
                <a:solidFill>
                  <a:srgbClr val="FFC000"/>
                </a:solidFill>
              </a:rPr>
              <a:t>vitamin C</a:t>
            </a:r>
            <a:r>
              <a:rPr lang="en-GB" sz="1600" dirty="0"/>
              <a:t> - scurvy; </a:t>
            </a:r>
            <a:r>
              <a:rPr lang="en-GB" sz="1600" dirty="0">
                <a:solidFill>
                  <a:srgbClr val="FFC000"/>
                </a:solidFill>
              </a:rPr>
              <a:t>vitamin D</a:t>
            </a:r>
            <a:r>
              <a:rPr lang="en-GB" sz="1600" dirty="0"/>
              <a:t> and </a:t>
            </a:r>
            <a:r>
              <a:rPr lang="en-GB" sz="1600" dirty="0">
                <a:solidFill>
                  <a:srgbClr val="FFC000"/>
                </a:solidFill>
              </a:rPr>
              <a:t>calcium</a:t>
            </a:r>
            <a:r>
              <a:rPr lang="en-GB" sz="1600" dirty="0"/>
              <a:t> – </a:t>
            </a:r>
          </a:p>
          <a:p>
            <a:pPr indent="1352550"/>
            <a:r>
              <a:rPr lang="en-GB" sz="1600" dirty="0"/>
              <a:t>rickets; </a:t>
            </a:r>
            <a:r>
              <a:rPr lang="en-GB" sz="1600" dirty="0">
                <a:solidFill>
                  <a:srgbClr val="FFC000"/>
                </a:solidFill>
              </a:rPr>
              <a:t>niacin</a:t>
            </a:r>
            <a:r>
              <a:rPr lang="en-GB" sz="1600" dirty="0"/>
              <a:t> (vitamin B</a:t>
            </a:r>
            <a:r>
              <a:rPr lang="en-GB" sz="1600" baseline="-25000" dirty="0"/>
              <a:t>3</a:t>
            </a:r>
            <a:r>
              <a:rPr lang="en-GB" sz="1600" dirty="0"/>
              <a:t>) - pellagra; </a:t>
            </a:r>
            <a:r>
              <a:rPr lang="en-GB" sz="1600" dirty="0">
                <a:solidFill>
                  <a:srgbClr val="FFC000"/>
                </a:solidFill>
              </a:rPr>
              <a:t>iodine</a:t>
            </a:r>
            <a:r>
              <a:rPr lang="en-GB" sz="1600" dirty="0"/>
              <a:t> – goitre; </a:t>
            </a:r>
            <a:r>
              <a:rPr lang="en-GB" sz="1600" dirty="0">
                <a:solidFill>
                  <a:srgbClr val="FFC000"/>
                </a:solidFill>
              </a:rPr>
              <a:t>vitamin A</a:t>
            </a:r>
            <a:r>
              <a:rPr lang="en-GB" sz="1600" dirty="0"/>
              <a:t> – night blindness </a:t>
            </a:r>
          </a:p>
          <a:p>
            <a:pPr indent="1352550"/>
            <a:endParaRPr lang="en-GB" sz="800" dirty="0"/>
          </a:p>
          <a:p>
            <a:pPr indent="895350"/>
            <a:r>
              <a:rPr lang="en-GB" sz="1600" dirty="0">
                <a:solidFill>
                  <a:srgbClr val="FFC000"/>
                </a:solidFill>
              </a:rPr>
              <a:t>Overeating</a:t>
            </a:r>
            <a:r>
              <a:rPr lang="en-GB" sz="1600" dirty="0"/>
              <a:t> – </a:t>
            </a:r>
            <a:r>
              <a:rPr lang="en-GB" sz="1600" dirty="0">
                <a:solidFill>
                  <a:srgbClr val="FFFF00"/>
                </a:solidFill>
              </a:rPr>
              <a:t>more energy consumed</a:t>
            </a:r>
            <a:r>
              <a:rPr lang="en-GB" sz="1600" dirty="0"/>
              <a:t> than used </a:t>
            </a:r>
          </a:p>
          <a:p>
            <a:pPr indent="1352550"/>
            <a:endParaRPr lang="en-GB" sz="800" dirty="0"/>
          </a:p>
          <a:p>
            <a:pPr indent="1352550"/>
            <a:r>
              <a:rPr lang="en-GB" sz="1600" dirty="0"/>
              <a:t>Excess energy intake leads to </a:t>
            </a:r>
            <a:r>
              <a:rPr lang="en-GB" sz="1600" dirty="0">
                <a:solidFill>
                  <a:srgbClr val="FFC000"/>
                </a:solidFill>
              </a:rPr>
              <a:t>obesity (increase in weight)</a:t>
            </a:r>
          </a:p>
          <a:p>
            <a:pPr indent="1352550"/>
            <a:endParaRPr lang="en-GB" sz="800" dirty="0"/>
          </a:p>
          <a:p>
            <a:pPr indent="1352550"/>
            <a:r>
              <a:rPr lang="en-GB" sz="1600" dirty="0"/>
              <a:t>Obesity is a </a:t>
            </a:r>
            <a:r>
              <a:rPr lang="en-GB" sz="1600" dirty="0">
                <a:solidFill>
                  <a:srgbClr val="FFFF00"/>
                </a:solidFill>
              </a:rPr>
              <a:t>risk factor</a:t>
            </a:r>
            <a:r>
              <a:rPr lang="en-GB" sz="1600" dirty="0"/>
              <a:t> in coronary heart disease; hypertension; diabetes; </a:t>
            </a:r>
          </a:p>
          <a:p>
            <a:pPr indent="1352550"/>
            <a:r>
              <a:rPr lang="en-GB" sz="1600" dirty="0"/>
              <a:t>cancers (bowel, rectum, uterus, cervix); arthritis; hernias; gallstones – mainly due </a:t>
            </a:r>
          </a:p>
          <a:p>
            <a:pPr indent="1352550"/>
            <a:r>
              <a:rPr lang="en-GB" sz="1600" dirty="0"/>
              <a:t>to a diet rich in carbohydrates and fats and a high concentration of cholesterol in  </a:t>
            </a:r>
          </a:p>
          <a:p>
            <a:pPr indent="1352550"/>
            <a:r>
              <a:rPr lang="en-GB" sz="1600" dirty="0"/>
              <a:t>blood.  Excess carbohydrates is converted to fat and stored around vital organs </a:t>
            </a:r>
          </a:p>
          <a:p>
            <a:pPr indent="1352550"/>
            <a:r>
              <a:rPr lang="en-GB" sz="1600" dirty="0"/>
              <a:t>(e.g. heart &amp; kidneys) and in females underneath the skin</a:t>
            </a:r>
          </a:p>
          <a:p>
            <a:pPr indent="1352550"/>
            <a:endParaRPr lang="en-GB" sz="800" dirty="0"/>
          </a:p>
          <a:p>
            <a:pPr indent="895350"/>
            <a:r>
              <a:rPr lang="en-GB" sz="1600" dirty="0">
                <a:solidFill>
                  <a:srgbClr val="FFC000"/>
                </a:solidFill>
              </a:rPr>
              <a:t>	Other causes</a:t>
            </a:r>
          </a:p>
          <a:p>
            <a:pPr indent="1352550"/>
            <a:endParaRPr lang="en-GB" sz="800" dirty="0"/>
          </a:p>
          <a:p>
            <a:pPr indent="1352550"/>
            <a:r>
              <a:rPr lang="en-GB" sz="1600" dirty="0"/>
              <a:t>Problems with </a:t>
            </a:r>
            <a:r>
              <a:rPr lang="en-GB" sz="1600" dirty="0">
                <a:solidFill>
                  <a:srgbClr val="FFFF00"/>
                </a:solidFill>
              </a:rPr>
              <a:t>absorption</a:t>
            </a:r>
            <a:r>
              <a:rPr lang="en-GB" sz="1600" dirty="0"/>
              <a:t> and </a:t>
            </a:r>
            <a:r>
              <a:rPr lang="en-GB" sz="1600" dirty="0">
                <a:solidFill>
                  <a:srgbClr val="FFFF00"/>
                </a:solidFill>
              </a:rPr>
              <a:t>assimilation</a:t>
            </a:r>
            <a:r>
              <a:rPr lang="en-GB" sz="1600" dirty="0"/>
              <a:t> (utilisation) of nutrients following </a:t>
            </a:r>
          </a:p>
          <a:p>
            <a:pPr indent="1352550"/>
            <a:r>
              <a:rPr lang="en-GB" sz="1600" dirty="0"/>
              <a:t>digestion causes deficiency diseases – e.g. celiac disease</a:t>
            </a:r>
            <a:endParaRPr lang="en-GB" sz="1600" dirty="0">
              <a:solidFill>
                <a:srgbClr val="0000FF"/>
              </a:solidFill>
            </a:endParaRPr>
          </a:p>
        </p:txBody>
      </p:sp>
      <p:sp>
        <p:nvSpPr>
          <p:cNvPr id="5" name="Rectangle 4"/>
          <p:cNvSpPr/>
          <p:nvPr/>
        </p:nvSpPr>
        <p:spPr>
          <a:xfrm>
            <a:off x="1631504" y="66110"/>
            <a:ext cx="2700000" cy="338554"/>
          </a:xfrm>
          <a:prstGeom prst="rect">
            <a:avLst/>
          </a:prstGeom>
          <a:ln>
            <a:solidFill>
              <a:schemeClr val="tx2">
                <a:lumMod val="20000"/>
                <a:lumOff val="80000"/>
              </a:schemeClr>
            </a:solidFill>
          </a:ln>
        </p:spPr>
        <p:txBody>
          <a:bodyPr wrap="square">
            <a:spAutoFit/>
          </a:bodyPr>
          <a:lstStyle/>
          <a:p>
            <a:pPr lvl="0" algn="ctr"/>
            <a:r>
              <a:rPr lang="en-GB" sz="1600" dirty="0">
                <a:solidFill>
                  <a:srgbClr val="FFFF00"/>
                </a:solidFill>
              </a:rPr>
              <a:t>Malnutrition (“bad nutrition”) </a:t>
            </a:r>
          </a:p>
        </p:txBody>
      </p:sp>
    </p:spTree>
    <p:extLst>
      <p:ext uri="{BB962C8B-B14F-4D97-AF65-F5344CB8AC3E}">
        <p14:creationId xmlns:p14="http://schemas.microsoft.com/office/powerpoint/2010/main" val="1881410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12224" y="6381750"/>
            <a:ext cx="2133600" cy="476250"/>
          </a:xfrm>
        </p:spPr>
        <p:txBody>
          <a:bodyPr/>
          <a:lstStyle/>
          <a:p>
            <a:pPr>
              <a:defRPr/>
            </a:pPr>
            <a:fld id="{8491CDD0-57C1-454F-BAAC-8ABBD3B31459}" type="slidenum">
              <a:rPr lang="en-GB" smtClean="0"/>
              <a:pPr>
                <a:defRPr/>
              </a:pPr>
              <a:t>8</a:t>
            </a:fld>
            <a:endParaRPr lang="en-GB"/>
          </a:p>
        </p:txBody>
      </p:sp>
      <p:pic>
        <p:nvPicPr>
          <p:cNvPr id="1026" name="Picture 2" descr="https://encrypted-tbn2.gstatic.com/images?q=tbn:ANd9GcT8dupDjzQ9_NHyWE9AUw35jLkkoBejR-uVNi9mRwcnikhG0cs"/>
          <p:cNvPicPr>
            <a:picLocks noChangeAspect="1" noChangeArrowheads="1"/>
          </p:cNvPicPr>
          <p:nvPr/>
        </p:nvPicPr>
        <p:blipFill>
          <a:blip r:embed="rId2" cstate="print"/>
          <a:srcRect b="8479"/>
          <a:stretch>
            <a:fillRect/>
          </a:stretch>
        </p:blipFill>
        <p:spPr bwMode="auto">
          <a:xfrm>
            <a:off x="1755676" y="548681"/>
            <a:ext cx="2756148" cy="2139951"/>
          </a:xfrm>
          <a:prstGeom prst="rect">
            <a:avLst/>
          </a:prstGeom>
          <a:noFill/>
        </p:spPr>
      </p:pic>
      <p:pic>
        <p:nvPicPr>
          <p:cNvPr id="1028" name="Picture 4" descr="http://s2.hubimg.com/u/1541305_f520.jpg"/>
          <p:cNvPicPr>
            <a:picLocks noChangeAspect="1" noChangeArrowheads="1"/>
          </p:cNvPicPr>
          <p:nvPr/>
        </p:nvPicPr>
        <p:blipFill>
          <a:blip r:embed="rId3" cstate="print"/>
          <a:srcRect/>
          <a:stretch>
            <a:fillRect/>
          </a:stretch>
        </p:blipFill>
        <p:spPr bwMode="auto">
          <a:xfrm>
            <a:off x="1703513" y="3212976"/>
            <a:ext cx="1897171" cy="2736304"/>
          </a:xfrm>
          <a:prstGeom prst="rect">
            <a:avLst/>
          </a:prstGeom>
          <a:noFill/>
        </p:spPr>
      </p:pic>
      <p:pic>
        <p:nvPicPr>
          <p:cNvPr id="1030" name="Picture 6" descr="http://www.greaterkashmir.com/news/2009/Feb/12/images/news_12_2_2009_5.jpg"/>
          <p:cNvPicPr>
            <a:picLocks noChangeAspect="1" noChangeArrowheads="1"/>
          </p:cNvPicPr>
          <p:nvPr/>
        </p:nvPicPr>
        <p:blipFill>
          <a:blip r:embed="rId4" cstate="print"/>
          <a:srcRect b="11218"/>
          <a:stretch>
            <a:fillRect/>
          </a:stretch>
        </p:blipFill>
        <p:spPr bwMode="auto">
          <a:xfrm>
            <a:off x="4977950" y="181614"/>
            <a:ext cx="2342187" cy="2599314"/>
          </a:xfrm>
          <a:prstGeom prst="rect">
            <a:avLst/>
          </a:prstGeom>
          <a:noFill/>
        </p:spPr>
      </p:pic>
      <p:pic>
        <p:nvPicPr>
          <p:cNvPr id="1034" name="Picture 10" descr="https://encrypted-tbn2.gstatic.com/images?q=tbn:ANd9GcRD9IFQT57t2MvYx4EF-mhb4Sgk-Bj-SA_4EDQDGFulp2PVeKpWOg"/>
          <p:cNvPicPr>
            <a:picLocks noChangeAspect="1" noChangeArrowheads="1"/>
          </p:cNvPicPr>
          <p:nvPr/>
        </p:nvPicPr>
        <p:blipFill>
          <a:blip r:embed="rId5" cstate="print"/>
          <a:srcRect l="51765"/>
          <a:stretch>
            <a:fillRect/>
          </a:stretch>
        </p:blipFill>
        <p:spPr bwMode="auto">
          <a:xfrm>
            <a:off x="5853792" y="3356992"/>
            <a:ext cx="1610361" cy="2592288"/>
          </a:xfrm>
          <a:prstGeom prst="rect">
            <a:avLst/>
          </a:prstGeom>
          <a:noFill/>
        </p:spPr>
      </p:pic>
      <p:pic>
        <p:nvPicPr>
          <p:cNvPr id="1038" name="Picture 14" descr="http://bob.usuhs.mil/biochem/nutrition/images/wein-6-8.jpg"/>
          <p:cNvPicPr>
            <a:picLocks noChangeAspect="1" noChangeArrowheads="1"/>
          </p:cNvPicPr>
          <p:nvPr/>
        </p:nvPicPr>
        <p:blipFill>
          <a:blip r:embed="rId6" cstate="print"/>
          <a:srcRect t="46893" b="10752"/>
          <a:stretch>
            <a:fillRect/>
          </a:stretch>
        </p:blipFill>
        <p:spPr bwMode="auto">
          <a:xfrm>
            <a:off x="7713610" y="3573016"/>
            <a:ext cx="2846887" cy="1944216"/>
          </a:xfrm>
          <a:prstGeom prst="rect">
            <a:avLst/>
          </a:prstGeom>
          <a:noFill/>
        </p:spPr>
      </p:pic>
      <p:sp>
        <p:nvSpPr>
          <p:cNvPr id="10" name="TextBox 9"/>
          <p:cNvSpPr txBox="1"/>
          <p:nvPr/>
        </p:nvSpPr>
        <p:spPr>
          <a:xfrm>
            <a:off x="1631505" y="66110"/>
            <a:ext cx="1787477" cy="338554"/>
          </a:xfrm>
          <a:prstGeom prst="rect">
            <a:avLst/>
          </a:prstGeom>
          <a:noFill/>
          <a:ln>
            <a:solidFill>
              <a:schemeClr val="accent1"/>
            </a:solidFill>
          </a:ln>
        </p:spPr>
        <p:txBody>
          <a:bodyPr wrap="none" rtlCol="0">
            <a:spAutoFit/>
          </a:bodyPr>
          <a:lstStyle/>
          <a:p>
            <a:r>
              <a:rPr lang="en-GB" sz="1600" dirty="0">
                <a:solidFill>
                  <a:srgbClr val="FFFF00"/>
                </a:solidFill>
              </a:rPr>
              <a:t>Deficiency diseases</a:t>
            </a:r>
          </a:p>
        </p:txBody>
      </p:sp>
      <p:sp>
        <p:nvSpPr>
          <p:cNvPr id="9" name="TextBox 8"/>
          <p:cNvSpPr txBox="1"/>
          <p:nvPr/>
        </p:nvSpPr>
        <p:spPr>
          <a:xfrm>
            <a:off x="5986791" y="6074132"/>
            <a:ext cx="1362874" cy="523220"/>
          </a:xfrm>
          <a:prstGeom prst="rect">
            <a:avLst/>
          </a:prstGeom>
          <a:solidFill>
            <a:srgbClr val="CC3300"/>
          </a:solidFill>
        </p:spPr>
        <p:txBody>
          <a:bodyPr wrap="none" rtlCol="0">
            <a:spAutoFit/>
          </a:bodyPr>
          <a:lstStyle/>
          <a:p>
            <a:pPr algn="ctr"/>
            <a:r>
              <a:rPr lang="en-GB" sz="1400" dirty="0"/>
              <a:t>Kwashiorkor </a:t>
            </a:r>
          </a:p>
          <a:p>
            <a:pPr algn="ctr"/>
            <a:r>
              <a:rPr lang="en-GB" sz="1400" dirty="0"/>
              <a:t>– lack of protein</a:t>
            </a:r>
          </a:p>
        </p:txBody>
      </p:sp>
      <p:sp>
        <p:nvSpPr>
          <p:cNvPr id="11" name="TextBox 10"/>
          <p:cNvSpPr txBox="1"/>
          <p:nvPr/>
        </p:nvSpPr>
        <p:spPr>
          <a:xfrm>
            <a:off x="7824192" y="5589241"/>
            <a:ext cx="2366032" cy="307777"/>
          </a:xfrm>
          <a:prstGeom prst="rect">
            <a:avLst/>
          </a:prstGeom>
          <a:solidFill>
            <a:srgbClr val="CC3300"/>
          </a:solidFill>
        </p:spPr>
        <p:txBody>
          <a:bodyPr wrap="none" rtlCol="0">
            <a:spAutoFit/>
          </a:bodyPr>
          <a:lstStyle/>
          <a:p>
            <a:r>
              <a:rPr lang="en-GB" sz="1400" dirty="0"/>
              <a:t>Pellagra – after niacin therapy</a:t>
            </a:r>
          </a:p>
        </p:txBody>
      </p:sp>
      <p:sp>
        <p:nvSpPr>
          <p:cNvPr id="12" name="TextBox 11"/>
          <p:cNvSpPr txBox="1"/>
          <p:nvPr/>
        </p:nvSpPr>
        <p:spPr>
          <a:xfrm>
            <a:off x="5015881" y="2852937"/>
            <a:ext cx="1786899" cy="307777"/>
          </a:xfrm>
          <a:prstGeom prst="rect">
            <a:avLst/>
          </a:prstGeom>
          <a:solidFill>
            <a:srgbClr val="CC3300"/>
          </a:solidFill>
        </p:spPr>
        <p:txBody>
          <a:bodyPr wrap="none" rtlCol="0">
            <a:spAutoFit/>
          </a:bodyPr>
          <a:lstStyle/>
          <a:p>
            <a:r>
              <a:rPr lang="en-GB" sz="1400" dirty="0"/>
              <a:t>Goitre – lack of iodine</a:t>
            </a:r>
          </a:p>
        </p:txBody>
      </p:sp>
      <p:sp>
        <p:nvSpPr>
          <p:cNvPr id="13" name="TextBox 12"/>
          <p:cNvSpPr txBox="1"/>
          <p:nvPr/>
        </p:nvSpPr>
        <p:spPr>
          <a:xfrm>
            <a:off x="1631504" y="6093296"/>
            <a:ext cx="2196000" cy="523220"/>
          </a:xfrm>
          <a:prstGeom prst="rect">
            <a:avLst/>
          </a:prstGeom>
          <a:solidFill>
            <a:srgbClr val="CC3300"/>
          </a:solidFill>
        </p:spPr>
        <p:txBody>
          <a:bodyPr wrap="square" rtlCol="0">
            <a:spAutoFit/>
          </a:bodyPr>
          <a:lstStyle/>
          <a:p>
            <a:pPr algn="ctr"/>
            <a:r>
              <a:rPr lang="en-GB" sz="1400" dirty="0"/>
              <a:t>Rickets – lack of vitamin D and / or Ca</a:t>
            </a:r>
          </a:p>
        </p:txBody>
      </p:sp>
      <p:sp>
        <p:nvSpPr>
          <p:cNvPr id="14" name="TextBox 13"/>
          <p:cNvSpPr txBox="1"/>
          <p:nvPr/>
        </p:nvSpPr>
        <p:spPr>
          <a:xfrm>
            <a:off x="1847528" y="2708921"/>
            <a:ext cx="2033442" cy="307777"/>
          </a:xfrm>
          <a:prstGeom prst="rect">
            <a:avLst/>
          </a:prstGeom>
          <a:solidFill>
            <a:srgbClr val="CC3300"/>
          </a:solidFill>
        </p:spPr>
        <p:txBody>
          <a:bodyPr wrap="none" rtlCol="0">
            <a:spAutoFit/>
          </a:bodyPr>
          <a:lstStyle/>
          <a:p>
            <a:r>
              <a:rPr lang="en-GB" sz="1400" dirty="0"/>
              <a:t>Scurvy – lack of vitamin C</a:t>
            </a:r>
          </a:p>
        </p:txBody>
      </p:sp>
      <p:sp>
        <p:nvSpPr>
          <p:cNvPr id="15" name="TextBox 14"/>
          <p:cNvSpPr txBox="1"/>
          <p:nvPr/>
        </p:nvSpPr>
        <p:spPr>
          <a:xfrm>
            <a:off x="7536160" y="2833192"/>
            <a:ext cx="2778518" cy="307777"/>
          </a:xfrm>
          <a:prstGeom prst="rect">
            <a:avLst/>
          </a:prstGeom>
          <a:solidFill>
            <a:srgbClr val="CC3300"/>
          </a:solidFill>
        </p:spPr>
        <p:txBody>
          <a:bodyPr wrap="none" rtlCol="0">
            <a:spAutoFit/>
          </a:bodyPr>
          <a:lstStyle/>
          <a:p>
            <a:r>
              <a:rPr lang="en-GB" sz="1400" dirty="0"/>
              <a:t>Pellagra – lack of niacin (vitamin B</a:t>
            </a:r>
            <a:r>
              <a:rPr lang="en-GB" sz="1400" baseline="-25000" dirty="0"/>
              <a:t>3</a:t>
            </a:r>
            <a:r>
              <a:rPr lang="en-GB" sz="1400" dirty="0"/>
              <a:t>)</a:t>
            </a:r>
          </a:p>
        </p:txBody>
      </p:sp>
      <p:sp>
        <p:nvSpPr>
          <p:cNvPr id="16" name="TextBox 15"/>
          <p:cNvSpPr txBox="1"/>
          <p:nvPr/>
        </p:nvSpPr>
        <p:spPr>
          <a:xfrm>
            <a:off x="4038958" y="6021288"/>
            <a:ext cx="1648015" cy="738664"/>
          </a:xfrm>
          <a:prstGeom prst="rect">
            <a:avLst/>
          </a:prstGeom>
          <a:solidFill>
            <a:srgbClr val="CC3300"/>
          </a:solidFill>
        </p:spPr>
        <p:txBody>
          <a:bodyPr wrap="none" rtlCol="0">
            <a:spAutoFit/>
          </a:bodyPr>
          <a:lstStyle/>
          <a:p>
            <a:pPr algn="ctr"/>
            <a:r>
              <a:rPr lang="en-GB" sz="1400" dirty="0"/>
              <a:t>Marasmus </a:t>
            </a:r>
          </a:p>
          <a:p>
            <a:pPr algn="ctr"/>
            <a:r>
              <a:rPr lang="en-GB" sz="1400" dirty="0"/>
              <a:t>– severe nutritional </a:t>
            </a:r>
          </a:p>
          <a:p>
            <a:pPr algn="ctr"/>
            <a:r>
              <a:rPr lang="en-GB" sz="1400" dirty="0"/>
              <a:t>deficiency</a:t>
            </a:r>
          </a:p>
        </p:txBody>
      </p:sp>
      <p:pic>
        <p:nvPicPr>
          <p:cNvPr id="17" name="Picture 14" descr="http://bob.usuhs.mil/biochem/nutrition/images/wein-6-8.jpg"/>
          <p:cNvPicPr>
            <a:picLocks noChangeAspect="1" noChangeArrowheads="1"/>
          </p:cNvPicPr>
          <p:nvPr/>
        </p:nvPicPr>
        <p:blipFill>
          <a:blip r:embed="rId6" cstate="print"/>
          <a:srcRect b="59334"/>
          <a:stretch>
            <a:fillRect/>
          </a:stretch>
        </p:blipFill>
        <p:spPr bwMode="auto">
          <a:xfrm>
            <a:off x="7680176" y="908720"/>
            <a:ext cx="2808312" cy="1841402"/>
          </a:xfrm>
          <a:prstGeom prst="rect">
            <a:avLst/>
          </a:prstGeom>
          <a:noFill/>
        </p:spPr>
      </p:pic>
      <p:pic>
        <p:nvPicPr>
          <p:cNvPr id="18" name="Picture 10" descr="https://encrypted-tbn2.gstatic.com/images?q=tbn:ANd9GcRD9IFQT57t2MvYx4EF-mhb4Sgk-Bj-SA_4EDQDGFulp2PVeKpWOg"/>
          <p:cNvPicPr>
            <a:picLocks noChangeAspect="1" noChangeArrowheads="1"/>
          </p:cNvPicPr>
          <p:nvPr/>
        </p:nvPicPr>
        <p:blipFill>
          <a:blip r:embed="rId5" cstate="print"/>
          <a:srcRect r="52800"/>
          <a:stretch>
            <a:fillRect/>
          </a:stretch>
        </p:blipFill>
        <p:spPr bwMode="auto">
          <a:xfrm>
            <a:off x="4088160" y="3356992"/>
            <a:ext cx="1575792" cy="2592288"/>
          </a:xfrm>
          <a:prstGeom prst="rect">
            <a:avLst/>
          </a:prstGeom>
          <a:noFill/>
        </p:spPr>
      </p:pic>
    </p:spTree>
    <p:extLst>
      <p:ext uri="{BB962C8B-B14F-4D97-AF65-F5344CB8AC3E}">
        <p14:creationId xmlns:p14="http://schemas.microsoft.com/office/powerpoint/2010/main" val="28595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fld id="{F9E25909-4CF4-4F47-8A21-FBA61C0A096D}" type="slidenum">
              <a:rPr lang="en-GB" smtClean="0"/>
              <a:pPr/>
              <a:t>9</a:t>
            </a:fld>
            <a:endParaRPr lang="en-GB" smtClean="0"/>
          </a:p>
        </p:txBody>
      </p:sp>
      <p:sp>
        <p:nvSpPr>
          <p:cNvPr id="3" name="TextBox 2"/>
          <p:cNvSpPr txBox="1"/>
          <p:nvPr/>
        </p:nvSpPr>
        <p:spPr>
          <a:xfrm>
            <a:off x="1703388" y="115889"/>
            <a:ext cx="1928812" cy="339725"/>
          </a:xfrm>
          <a:prstGeom prst="rect">
            <a:avLst/>
          </a:prstGeom>
          <a:noFill/>
          <a:ln>
            <a:solidFill>
              <a:schemeClr val="tx2">
                <a:lumMod val="20000"/>
                <a:lumOff val="80000"/>
              </a:schemeClr>
            </a:solidFill>
          </a:ln>
        </p:spPr>
        <p:txBody>
          <a:bodyPr wrap="none">
            <a:spAutoFit/>
          </a:bodyPr>
          <a:lstStyle/>
          <a:p>
            <a:pPr algn="ctr">
              <a:defRPr/>
            </a:pPr>
            <a:r>
              <a:rPr lang="en-GB" sz="1600" dirty="0">
                <a:solidFill>
                  <a:srgbClr val="FFFF00"/>
                </a:solidFill>
                <a:latin typeface="Arial" pitchFamily="34" charset="0"/>
              </a:rPr>
              <a:t>Obesity and Health</a:t>
            </a:r>
          </a:p>
        </p:txBody>
      </p:sp>
      <p:sp>
        <p:nvSpPr>
          <p:cNvPr id="10244" name="TextBox 3"/>
          <p:cNvSpPr txBox="1">
            <a:spLocks noChangeArrowheads="1"/>
          </p:cNvSpPr>
          <p:nvPr/>
        </p:nvSpPr>
        <p:spPr bwMode="auto">
          <a:xfrm>
            <a:off x="1703389" y="588745"/>
            <a:ext cx="8713787" cy="3170099"/>
          </a:xfrm>
          <a:prstGeom prst="rect">
            <a:avLst/>
          </a:prstGeom>
          <a:solidFill>
            <a:schemeClr val="accent6">
              <a:lumMod val="50000"/>
            </a:schemeClr>
          </a:solidFill>
          <a:ln w="9525">
            <a:noFill/>
            <a:miter lim="800000"/>
            <a:headEnd/>
            <a:tailEnd/>
          </a:ln>
        </p:spPr>
        <p:txBody>
          <a:bodyPr>
            <a:spAutoFit/>
          </a:bodyPr>
          <a:lstStyle/>
          <a:p>
            <a:r>
              <a:rPr lang="en-GB" sz="1600" dirty="0">
                <a:solidFill>
                  <a:srgbClr val="FFFF00"/>
                </a:solidFill>
              </a:rPr>
              <a:t>Overeating is a form of malnutrition</a:t>
            </a:r>
          </a:p>
          <a:p>
            <a:endParaRPr lang="en-GB" sz="800" dirty="0">
              <a:solidFill>
                <a:srgbClr val="FFFF00"/>
              </a:solidFill>
            </a:endParaRPr>
          </a:p>
          <a:p>
            <a:r>
              <a:rPr lang="en-GB" sz="1600" dirty="0">
                <a:solidFill>
                  <a:srgbClr val="FFFF00"/>
                </a:solidFill>
              </a:rPr>
              <a:t>If the regular intake of energy is in excess of demand, the body gains weight –leading to obesity</a:t>
            </a:r>
          </a:p>
          <a:p>
            <a:endParaRPr lang="en-GB" sz="800" dirty="0">
              <a:solidFill>
                <a:srgbClr val="FFFF00"/>
              </a:solidFill>
            </a:endParaRPr>
          </a:p>
          <a:p>
            <a:pPr lvl="1" indent="450850">
              <a:buFont typeface="Wingdings" pitchFamily="2" charset="2"/>
              <a:buChar char="§"/>
            </a:pPr>
            <a:r>
              <a:rPr lang="en-GB" sz="1600" dirty="0">
                <a:solidFill>
                  <a:srgbClr val="FFFF00"/>
                </a:solidFill>
              </a:rPr>
              <a:t>Obesity is an increasing problem in “developed” “Western” countries – associated </a:t>
            </a:r>
          </a:p>
          <a:p>
            <a:pPr lvl="1" indent="450850"/>
            <a:r>
              <a:rPr lang="en-GB" sz="1600" dirty="0">
                <a:solidFill>
                  <a:srgbClr val="FFFF00"/>
                </a:solidFill>
              </a:rPr>
              <a:t>with the diet (rich in fat) and lifestyle (not physically active)</a:t>
            </a:r>
          </a:p>
          <a:p>
            <a:pPr lvl="1" indent="450850">
              <a:buFont typeface="Wingdings" pitchFamily="2" charset="2"/>
              <a:buChar char="§"/>
            </a:pPr>
            <a:endParaRPr lang="en-GB" sz="800" dirty="0">
              <a:solidFill>
                <a:srgbClr val="FFFF00"/>
              </a:solidFill>
            </a:endParaRPr>
          </a:p>
          <a:p>
            <a:pPr lvl="1" indent="450850">
              <a:buFont typeface="Wingdings" pitchFamily="2" charset="2"/>
              <a:buChar char="§"/>
            </a:pPr>
            <a:r>
              <a:rPr lang="en-GB" sz="1600" dirty="0">
                <a:solidFill>
                  <a:srgbClr val="FFFF00"/>
                </a:solidFill>
              </a:rPr>
              <a:t>Fat provides twice as much energy per gram than a gram of carbohydrate or protein, </a:t>
            </a:r>
          </a:p>
          <a:p>
            <a:pPr lvl="1" indent="450850"/>
            <a:r>
              <a:rPr lang="en-GB" sz="1600" dirty="0">
                <a:solidFill>
                  <a:srgbClr val="FFFF00"/>
                </a:solidFill>
              </a:rPr>
              <a:t>due to a higher hydrogen content in the fat molecule – therefore, a fat rich diet </a:t>
            </a:r>
          </a:p>
          <a:p>
            <a:pPr lvl="1" indent="450850"/>
            <a:r>
              <a:rPr lang="en-GB" sz="1600" dirty="0">
                <a:solidFill>
                  <a:srgbClr val="FFFF00"/>
                </a:solidFill>
              </a:rPr>
              <a:t>increases the risk of gaining weight</a:t>
            </a:r>
          </a:p>
          <a:p>
            <a:pPr lvl="1" indent="450850">
              <a:buFont typeface="Wingdings" pitchFamily="2" charset="2"/>
              <a:buChar char="§"/>
            </a:pPr>
            <a:endParaRPr lang="en-GB" sz="800" dirty="0">
              <a:solidFill>
                <a:srgbClr val="FFFF00"/>
              </a:solidFill>
            </a:endParaRPr>
          </a:p>
          <a:p>
            <a:pPr lvl="1" indent="450850">
              <a:buFont typeface="Wingdings" pitchFamily="2" charset="2"/>
              <a:buChar char="§"/>
            </a:pPr>
            <a:r>
              <a:rPr lang="en-GB" sz="1600" dirty="0">
                <a:solidFill>
                  <a:srgbClr val="FFFF00"/>
                </a:solidFill>
              </a:rPr>
              <a:t>Obesity is a growing problem in children – due to consumption of fast foods  </a:t>
            </a:r>
          </a:p>
          <a:p>
            <a:pPr lvl="1" indent="450850"/>
            <a:r>
              <a:rPr lang="en-GB" sz="1600" dirty="0">
                <a:solidFill>
                  <a:srgbClr val="FFFF00"/>
                </a:solidFill>
              </a:rPr>
              <a:t>(containing fat, sugars ,and starches) and lack of physical activity</a:t>
            </a:r>
          </a:p>
          <a:p>
            <a:pPr lvl="1" indent="450850">
              <a:buFont typeface="Wingdings" pitchFamily="2" charset="2"/>
              <a:buChar char="§"/>
            </a:pPr>
            <a:endParaRPr lang="en-GB" sz="800" dirty="0">
              <a:solidFill>
                <a:srgbClr val="FFFF00"/>
              </a:solidFill>
            </a:endParaRPr>
          </a:p>
          <a:p>
            <a:pPr lvl="1" indent="450850">
              <a:buFont typeface="Wingdings" pitchFamily="2" charset="2"/>
              <a:buChar char="§"/>
            </a:pPr>
            <a:r>
              <a:rPr lang="en-GB" sz="1600" dirty="0">
                <a:solidFill>
                  <a:srgbClr val="FFFF00"/>
                </a:solidFill>
              </a:rPr>
              <a:t>Obesity is a risk factor in CHD, diabetes, arthritis, and  some forms of cancer</a:t>
            </a:r>
          </a:p>
        </p:txBody>
      </p:sp>
      <p:sp>
        <p:nvSpPr>
          <p:cNvPr id="5" name="TextBox 4"/>
          <p:cNvSpPr txBox="1"/>
          <p:nvPr/>
        </p:nvSpPr>
        <p:spPr>
          <a:xfrm>
            <a:off x="4296222" y="4149725"/>
            <a:ext cx="6264275" cy="2554288"/>
          </a:xfrm>
          <a:prstGeom prst="rect">
            <a:avLst/>
          </a:prstGeom>
          <a:solidFill>
            <a:schemeClr val="accent5">
              <a:lumMod val="10000"/>
            </a:schemeClr>
          </a:solidFill>
          <a:ln>
            <a:solidFill>
              <a:schemeClr val="tx2">
                <a:lumMod val="20000"/>
                <a:lumOff val="80000"/>
              </a:schemeClr>
            </a:solidFill>
          </a:ln>
        </p:spPr>
        <p:txBody>
          <a:bodyPr>
            <a:spAutoFit/>
          </a:bodyPr>
          <a:lstStyle/>
          <a:p>
            <a:pPr>
              <a:defRPr/>
            </a:pPr>
            <a:r>
              <a:rPr lang="en-GB" sz="1600" dirty="0">
                <a:solidFill>
                  <a:srgbClr val="FFFF00"/>
                </a:solidFill>
                <a:latin typeface="Arial" pitchFamily="34" charset="0"/>
              </a:rPr>
              <a:t>A BMI greater than 30 is classified as obese – obesity is a result of</a:t>
            </a:r>
          </a:p>
          <a:p>
            <a:pPr>
              <a:defRPr/>
            </a:pPr>
            <a:endParaRPr lang="en-GB" sz="800" dirty="0">
              <a:latin typeface="Arial" pitchFamily="34" charset="0"/>
            </a:endParaRPr>
          </a:p>
          <a:p>
            <a:pPr lvl="1" indent="438150">
              <a:buFont typeface="Wingdings" pitchFamily="2" charset="2"/>
              <a:buChar char="§"/>
              <a:defRPr/>
            </a:pPr>
            <a:r>
              <a:rPr lang="en-GB" sz="1600" dirty="0">
                <a:solidFill>
                  <a:srgbClr val="FFFF00"/>
                </a:solidFill>
                <a:latin typeface="Arial" pitchFamily="34" charset="0"/>
              </a:rPr>
              <a:t>Eating too much</a:t>
            </a:r>
          </a:p>
          <a:p>
            <a:pPr lvl="1" indent="438150">
              <a:buFont typeface="Wingdings" pitchFamily="2" charset="2"/>
              <a:buChar char="§"/>
              <a:defRPr/>
            </a:pPr>
            <a:endParaRPr lang="en-GB" sz="800" dirty="0">
              <a:solidFill>
                <a:srgbClr val="FFFF00"/>
              </a:solidFill>
              <a:latin typeface="Arial" pitchFamily="34" charset="0"/>
            </a:endParaRPr>
          </a:p>
          <a:p>
            <a:pPr lvl="1" indent="438150">
              <a:buFont typeface="Wingdings" pitchFamily="2" charset="2"/>
              <a:buChar char="§"/>
              <a:defRPr/>
            </a:pPr>
            <a:r>
              <a:rPr lang="en-GB" sz="1600" dirty="0">
                <a:solidFill>
                  <a:srgbClr val="FFFF00"/>
                </a:solidFill>
                <a:latin typeface="Arial" pitchFamily="34" charset="0"/>
              </a:rPr>
              <a:t>High fat, sugar, carbohydrate, alcohol in the diet</a:t>
            </a:r>
          </a:p>
          <a:p>
            <a:pPr lvl="1" indent="438150">
              <a:buFont typeface="Wingdings" pitchFamily="2" charset="2"/>
              <a:buChar char="§"/>
              <a:defRPr/>
            </a:pPr>
            <a:endParaRPr lang="en-GB" sz="800" dirty="0">
              <a:solidFill>
                <a:srgbClr val="FFFF00"/>
              </a:solidFill>
              <a:latin typeface="Arial" pitchFamily="34" charset="0"/>
            </a:endParaRPr>
          </a:p>
          <a:p>
            <a:pPr lvl="1" indent="438150">
              <a:buFont typeface="Wingdings" pitchFamily="2" charset="2"/>
              <a:buChar char="§"/>
              <a:defRPr/>
            </a:pPr>
            <a:r>
              <a:rPr lang="en-GB" sz="1600" dirty="0">
                <a:solidFill>
                  <a:srgbClr val="FFFF00"/>
                </a:solidFill>
                <a:latin typeface="Arial" pitchFamily="34" charset="0"/>
              </a:rPr>
              <a:t>Energy intake greater than use</a:t>
            </a:r>
          </a:p>
          <a:p>
            <a:pPr lvl="1" indent="438150">
              <a:buFont typeface="Wingdings" pitchFamily="2" charset="2"/>
              <a:buChar char="§"/>
              <a:defRPr/>
            </a:pPr>
            <a:endParaRPr lang="en-GB" sz="800" dirty="0">
              <a:solidFill>
                <a:srgbClr val="FFFF00"/>
              </a:solidFill>
              <a:latin typeface="Arial" pitchFamily="34" charset="0"/>
            </a:endParaRPr>
          </a:p>
          <a:p>
            <a:pPr lvl="1" indent="438150">
              <a:buFont typeface="Wingdings" pitchFamily="2" charset="2"/>
              <a:buChar char="§"/>
              <a:defRPr/>
            </a:pPr>
            <a:r>
              <a:rPr lang="en-GB" sz="1600" dirty="0">
                <a:solidFill>
                  <a:srgbClr val="FFFF00"/>
                </a:solidFill>
                <a:latin typeface="Arial" pitchFamily="34" charset="0"/>
              </a:rPr>
              <a:t>Insufficient exercise</a:t>
            </a:r>
          </a:p>
          <a:p>
            <a:pPr lvl="1" indent="438150">
              <a:buFont typeface="Wingdings" pitchFamily="2" charset="2"/>
              <a:buChar char="§"/>
              <a:defRPr/>
            </a:pPr>
            <a:endParaRPr lang="en-GB" sz="800" dirty="0">
              <a:solidFill>
                <a:srgbClr val="FFFF00"/>
              </a:solidFill>
              <a:latin typeface="Arial" pitchFamily="34" charset="0"/>
            </a:endParaRPr>
          </a:p>
          <a:p>
            <a:pPr lvl="1" indent="438150">
              <a:buFont typeface="Wingdings" pitchFamily="2" charset="2"/>
              <a:buChar char="§"/>
              <a:defRPr/>
            </a:pPr>
            <a:r>
              <a:rPr lang="en-GB" sz="1600" dirty="0">
                <a:solidFill>
                  <a:srgbClr val="FFFF00"/>
                </a:solidFill>
                <a:latin typeface="Arial" pitchFamily="34" charset="0"/>
              </a:rPr>
              <a:t>Genetic predisposition</a:t>
            </a:r>
          </a:p>
          <a:p>
            <a:pPr lvl="1" indent="438150">
              <a:buFont typeface="Wingdings" pitchFamily="2" charset="2"/>
              <a:buChar char="§"/>
              <a:defRPr/>
            </a:pPr>
            <a:endParaRPr lang="en-GB" sz="800" dirty="0">
              <a:latin typeface="Arial" pitchFamily="34" charset="0"/>
            </a:endParaRPr>
          </a:p>
          <a:p>
            <a:pPr lvl="1" indent="438150">
              <a:buFont typeface="Wingdings" pitchFamily="2" charset="2"/>
              <a:buChar char="§"/>
              <a:defRPr/>
            </a:pPr>
            <a:r>
              <a:rPr lang="en-GB" sz="1600" dirty="0">
                <a:latin typeface="Arial" pitchFamily="34" charset="0"/>
              </a:rPr>
              <a:t>Underactive thyroid (low basal metabolic rate)</a:t>
            </a:r>
          </a:p>
        </p:txBody>
      </p:sp>
      <p:pic>
        <p:nvPicPr>
          <p:cNvPr id="40962" name="Picture 2" descr="https://encrypted-tbn1.gstatic.com/images?q=tbn:ANd9GcRSt9tCBfW--KXifwAYdysFLJCHbqTmhk9Mt-aL-Uw0rCDGiWXr"/>
          <p:cNvPicPr>
            <a:picLocks noChangeAspect="1" noChangeArrowheads="1"/>
          </p:cNvPicPr>
          <p:nvPr/>
        </p:nvPicPr>
        <p:blipFill>
          <a:blip r:embed="rId2" cstate="print"/>
          <a:srcRect/>
          <a:stretch>
            <a:fillRect/>
          </a:stretch>
        </p:blipFill>
        <p:spPr bwMode="auto">
          <a:xfrm>
            <a:off x="1562338" y="4394384"/>
            <a:ext cx="2661454" cy="2202968"/>
          </a:xfrm>
          <a:prstGeom prst="rect">
            <a:avLst/>
          </a:prstGeom>
          <a:noFill/>
        </p:spPr>
      </p:pic>
    </p:spTree>
    <p:extLst>
      <p:ext uri="{BB962C8B-B14F-4D97-AF65-F5344CB8AC3E}">
        <p14:creationId xmlns:p14="http://schemas.microsoft.com/office/powerpoint/2010/main" val="1964409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072994B1EBD47A20D76CDA9371EA7" ma:contentTypeVersion="0" ma:contentTypeDescription="Create a new document." ma:contentTypeScope="" ma:versionID="3df3eade35e1324f6bd982a7bd3435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630D43-F301-45AB-A6B7-FD6AFF403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5F742E1-1031-4217-B4A6-699E88FAE2CF}">
  <ds:schemaRefs>
    <ds:schemaRef ds:uri="http://schemas.microsoft.com/sharepoint/v3/contenttype/forms"/>
  </ds:schemaRefs>
</ds:datastoreItem>
</file>

<file path=customXml/itemProps3.xml><?xml version="1.0" encoding="utf-8"?>
<ds:datastoreItem xmlns:ds="http://schemas.openxmlformats.org/officeDocument/2006/customXml" ds:itemID="{24D4C8BB-5E75-41AC-955D-86C34E41B100}">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3064</Words>
  <Application>Microsoft Office PowerPoint</Application>
  <PresentationFormat>Widescreen</PresentationFormat>
  <Paragraphs>484</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Bushay (HAGR)</dc:creator>
  <cp:lastModifiedBy>Daniel Bushay (HAGR)</cp:lastModifiedBy>
  <cp:revision>2</cp:revision>
  <dcterms:created xsi:type="dcterms:W3CDTF">2014-01-15T13:52:34Z</dcterms:created>
  <dcterms:modified xsi:type="dcterms:W3CDTF">2014-01-15T13:54:49Z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0x0101007B0072994B1EBD47A20D76CDA9371EA7</vt:lpwstr>
  </property>
</Properties>
</file>