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93D938-1C7E-49F5-B68B-118B74C96A0E}" type="datetimeFigureOut">
              <a:rPr lang="en-GB" smtClean="0"/>
              <a:t>03/02/2014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378056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93D938-1C7E-49F5-B68B-118B74C96A0E}" type="datetimeFigureOut">
              <a:rPr lang="en-GB" smtClean="0"/>
              <a:t>03/02/2014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203212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93D938-1C7E-49F5-B68B-118B74C96A0E}" type="datetimeFigureOut">
              <a:rPr lang="en-GB" smtClean="0"/>
              <a:t>03/02/2014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263575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93D938-1C7E-49F5-B68B-118B74C96A0E}" type="datetimeFigureOut">
              <a:rPr lang="en-GB" smtClean="0"/>
              <a:t>03/02/2014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30383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93D938-1C7E-49F5-B68B-118B74C96A0E}" type="datetimeFigureOut">
              <a:rPr lang="en-GB" smtClean="0"/>
              <a:t>03/02/2014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47055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93D938-1C7E-49F5-B68B-118B74C96A0E}" type="datetimeFigureOut">
              <a:rPr lang="en-GB" smtClean="0"/>
              <a:t>03/02/2014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409745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93D938-1C7E-49F5-B68B-118B74C96A0E}" type="datetimeFigureOut">
              <a:rPr lang="en-GB" smtClean="0"/>
              <a:t>03/02/2014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153256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93D938-1C7E-49F5-B68B-118B74C96A0E}" type="datetimeFigureOut">
              <a:rPr lang="en-GB" smtClean="0"/>
              <a:t>03/02/2014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158951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3D938-1C7E-49F5-B68B-118B74C96A0E}" type="datetimeFigureOut">
              <a:rPr lang="en-GB" smtClean="0"/>
              <a:t>03/02/2014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109819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3D938-1C7E-49F5-B68B-118B74C96A0E}" type="datetimeFigureOut">
              <a:rPr lang="en-GB" smtClean="0"/>
              <a:t>03/02/2014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217485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3D938-1C7E-49F5-B68B-118B74C96A0E}" type="datetimeFigureOut">
              <a:rPr lang="en-GB" smtClean="0"/>
              <a:t>03/02/2014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B5B1E0-259E-464B-936E-916B363B8C71}" type="slidenum">
              <a:rPr lang="en-GB" smtClean="0"/>
              <a:t>‹#›</a:t>
            </a:fld>
            <a:endParaRPr lang="en-GB"/>
          </a:p>
        </p:txBody>
      </p:sp>
    </p:spTree>
    <p:extLst>
      <p:ext uri="{BB962C8B-B14F-4D97-AF65-F5344CB8AC3E}">
        <p14:creationId xmlns:p14="http://schemas.microsoft.com/office/powerpoint/2010/main" val="386540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3D938-1C7E-49F5-B68B-118B74C96A0E}" type="datetimeFigureOut">
              <a:rPr lang="en-GB" smtClean="0"/>
              <a:t>03/02/2014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5B1E0-259E-464B-936E-916B363B8C71}" type="slidenum">
              <a:rPr lang="en-GB" smtClean="0"/>
              <a:t>‹#›</a:t>
            </a:fld>
            <a:endParaRPr lang="en-GB"/>
          </a:p>
        </p:txBody>
      </p:sp>
    </p:spTree>
    <p:extLst>
      <p:ext uri="{BB962C8B-B14F-4D97-AF65-F5344CB8AC3E}">
        <p14:creationId xmlns:p14="http://schemas.microsoft.com/office/powerpoint/2010/main" val="578480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dailymail.co.uk/pages/live/articles/news/news.html?in_article_id=514799&amp;in_page_id=1770"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http://www.bbc.co.uk/schools/gcsebitesize/science/images/angusbull.jpg" TargetMode="Externa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http://home.comcast.net/~lifebook/images/flowers-thorns-start.gif" TargetMode="External"/><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http://home.comcast.net/~lifebook/images/flowers-thorns-1st-cross.gif" TargetMode="Externa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943468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936" y="418454"/>
            <a:ext cx="10600840" cy="3046988"/>
          </a:xfrm>
          <a:prstGeom prst="rect">
            <a:avLst/>
          </a:prstGeom>
          <a:noFill/>
        </p:spPr>
        <p:txBody>
          <a:bodyPr wrap="square" rtlCol="0">
            <a:spAutoFit/>
          </a:bodyPr>
          <a:lstStyle/>
          <a:p>
            <a:r>
              <a:rPr lang="en-GB" sz="4800" u="sng" dirty="0" smtClean="0"/>
              <a:t>Task 2:</a:t>
            </a:r>
          </a:p>
          <a:p>
            <a:r>
              <a:rPr lang="en-GB" sz="4800" dirty="0" smtClean="0"/>
              <a:t>Independent research on various methods of improving food production, be prepared to share with the class!</a:t>
            </a:r>
            <a:endParaRPr lang="en-GB" sz="4800" dirty="0"/>
          </a:p>
        </p:txBody>
      </p:sp>
    </p:spTree>
    <p:extLst>
      <p:ext uri="{BB962C8B-B14F-4D97-AF65-F5344CB8AC3E}">
        <p14:creationId xmlns:p14="http://schemas.microsoft.com/office/powerpoint/2010/main" val="1340537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CF7A9C74-4528-4B4B-951D-5CDB7ABFA602}" type="slidenum">
              <a:rPr lang="en-GB" smtClean="0"/>
              <a:pPr/>
              <a:t>11</a:t>
            </a:fld>
            <a:endParaRPr lang="en-GB" smtClean="0"/>
          </a:p>
        </p:txBody>
      </p:sp>
      <p:sp>
        <p:nvSpPr>
          <p:cNvPr id="27651" name="Text Box 4"/>
          <p:cNvSpPr txBox="1">
            <a:spLocks noChangeArrowheads="1"/>
          </p:cNvSpPr>
          <p:nvPr/>
        </p:nvSpPr>
        <p:spPr bwMode="auto">
          <a:xfrm>
            <a:off x="1847528" y="116633"/>
            <a:ext cx="8459788" cy="4031873"/>
          </a:xfrm>
          <a:prstGeom prst="rect">
            <a:avLst/>
          </a:prstGeom>
          <a:solidFill>
            <a:schemeClr val="accent3"/>
          </a:solidFill>
          <a:ln w="9525">
            <a:solidFill>
              <a:schemeClr val="accent1"/>
            </a:solidFill>
            <a:miter lim="800000"/>
            <a:headEnd/>
            <a:tailEnd/>
          </a:ln>
        </p:spPr>
        <p:txBody>
          <a:bodyPr wrap="square">
            <a:spAutoFit/>
          </a:bodyPr>
          <a:lstStyle/>
          <a:p>
            <a:r>
              <a:rPr lang="en-GB" sz="1600" dirty="0"/>
              <a:t>Examples of selective breeding</a:t>
            </a:r>
          </a:p>
          <a:p>
            <a:endParaRPr lang="en-GB" sz="800" dirty="0"/>
          </a:p>
          <a:p>
            <a:r>
              <a:rPr lang="en-GB" sz="1600" dirty="0"/>
              <a:t>Cattle 		Increase milk and meat yield; increase milk and meat quality</a:t>
            </a:r>
          </a:p>
          <a:p>
            <a:endParaRPr lang="en-GB" sz="800" dirty="0"/>
          </a:p>
          <a:p>
            <a:r>
              <a:rPr lang="en-GB" sz="1600" dirty="0"/>
              <a:t>Salmon		Increase rate of growth – reduce time to market; improve disease 			resistance and meat quality</a:t>
            </a:r>
          </a:p>
          <a:p>
            <a:endParaRPr lang="en-GB" sz="800" dirty="0"/>
          </a:p>
          <a:p>
            <a:r>
              <a:rPr lang="en-GB" sz="1600" dirty="0"/>
              <a:t>Chickens		Increase egg production &amp; meat yield</a:t>
            </a:r>
          </a:p>
          <a:p>
            <a:endParaRPr lang="en-GB" sz="800" dirty="0"/>
          </a:p>
          <a:p>
            <a:r>
              <a:rPr lang="en-GB" sz="1600" dirty="0"/>
              <a:t>Tomatoes		Flavour; disease resistance – allele for disease resistance from wild 			tomato – bred into domestic variety</a:t>
            </a:r>
          </a:p>
          <a:p>
            <a:endParaRPr lang="en-GB" sz="800" dirty="0"/>
          </a:p>
          <a:p>
            <a:r>
              <a:rPr lang="en-GB" sz="1600" dirty="0"/>
              <a:t>Apples		Disease resistance; flavour, texture, and colour	</a:t>
            </a:r>
          </a:p>
          <a:p>
            <a:endParaRPr lang="en-GB" sz="800" dirty="0"/>
          </a:p>
          <a:p>
            <a:r>
              <a:rPr lang="en-GB" sz="1600" dirty="0"/>
              <a:t>Wheat 		Improve yield;, disease resistance; drought resistance; uniform size (for </a:t>
            </a:r>
          </a:p>
          <a:p>
            <a:r>
              <a:rPr lang="en-GB" sz="1600" dirty="0"/>
              <a:t>		harvesting)</a:t>
            </a:r>
          </a:p>
          <a:p>
            <a:endParaRPr lang="en-GB" sz="800" dirty="0"/>
          </a:p>
          <a:p>
            <a:r>
              <a:rPr lang="en-GB" sz="1600" dirty="0"/>
              <a:t>Rice		To improve nutritive value – e.g. vitamin A content (“Golden Rice”)</a:t>
            </a:r>
          </a:p>
          <a:p>
            <a:endParaRPr lang="en-GB" sz="800" dirty="0"/>
          </a:p>
          <a:p>
            <a:r>
              <a:rPr lang="en-GB" sz="1600" dirty="0"/>
              <a:t>Flowers		Producing new combinations of colours and scents in garden flowers</a:t>
            </a:r>
          </a:p>
        </p:txBody>
      </p:sp>
      <p:pic>
        <p:nvPicPr>
          <p:cNvPr id="28676" name="Picture 4" descr="colorful cauliflower"/>
          <p:cNvPicPr>
            <a:picLocks noChangeAspect="1" noChangeArrowheads="1"/>
          </p:cNvPicPr>
          <p:nvPr/>
        </p:nvPicPr>
        <p:blipFill>
          <a:blip r:embed="rId2" cstate="print"/>
          <a:srcRect/>
          <a:stretch>
            <a:fillRect/>
          </a:stretch>
        </p:blipFill>
        <p:spPr bwMode="auto">
          <a:xfrm>
            <a:off x="7805610" y="4437112"/>
            <a:ext cx="2754887" cy="2009448"/>
          </a:xfrm>
          <a:prstGeom prst="rect">
            <a:avLst/>
          </a:prstGeom>
          <a:noFill/>
        </p:spPr>
      </p:pic>
      <p:sp>
        <p:nvSpPr>
          <p:cNvPr id="9" name="Rectangle 8"/>
          <p:cNvSpPr/>
          <p:nvPr/>
        </p:nvSpPr>
        <p:spPr>
          <a:xfrm>
            <a:off x="1631504" y="4361036"/>
            <a:ext cx="6120680" cy="2308324"/>
          </a:xfrm>
          <a:prstGeom prst="rect">
            <a:avLst/>
          </a:prstGeom>
        </p:spPr>
        <p:txBody>
          <a:bodyPr wrap="square">
            <a:spAutoFit/>
          </a:bodyPr>
          <a:lstStyle/>
          <a:p>
            <a:r>
              <a:rPr lang="en-GB" sz="1600" dirty="0"/>
              <a:t>Thanks to selective breeding (not genetic engineering), cauliflower in different colours are available. They taste the  same as white cauliflower, but are just, well, more fun on the plate. </a:t>
            </a:r>
          </a:p>
          <a:p>
            <a:endParaRPr lang="en-GB" sz="800" dirty="0"/>
          </a:p>
          <a:p>
            <a:r>
              <a:rPr lang="en-GB" sz="1600" dirty="0"/>
              <a:t>Scientists are also </a:t>
            </a:r>
            <a:r>
              <a:rPr lang="en-GB" sz="1600" u="sng" dirty="0">
                <a:hlinkClick r:id="rId3"/>
              </a:rPr>
              <a:t>claiming that they might be healthier for you</a:t>
            </a:r>
            <a:r>
              <a:rPr lang="en-GB" sz="1600" dirty="0"/>
              <a:t> than white cauliflower because of the benefits from the compounds that give the vegetables the colour.</a:t>
            </a:r>
          </a:p>
          <a:p>
            <a:endParaRPr lang="en-GB" sz="800" dirty="0"/>
          </a:p>
          <a:p>
            <a:r>
              <a:rPr lang="en-GB" sz="1600" dirty="0"/>
              <a:t>Healthier than white or not, if its being colourful makes you and your family eat it, that's all the better! </a:t>
            </a:r>
          </a:p>
        </p:txBody>
      </p:sp>
    </p:spTree>
    <p:extLst>
      <p:ext uri="{BB962C8B-B14F-4D97-AF65-F5344CB8AC3E}">
        <p14:creationId xmlns:p14="http://schemas.microsoft.com/office/powerpoint/2010/main" val="356796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4C9D3D00-911B-44E3-897B-DC18A777967A}" type="slidenum">
              <a:rPr lang="en-GB" smtClean="0"/>
              <a:pPr/>
              <a:t>12</a:t>
            </a:fld>
            <a:endParaRPr lang="en-GB" smtClean="0"/>
          </a:p>
        </p:txBody>
      </p:sp>
      <p:sp>
        <p:nvSpPr>
          <p:cNvPr id="28675" name="Text Box 2"/>
          <p:cNvSpPr txBox="1">
            <a:spLocks noChangeArrowheads="1"/>
          </p:cNvSpPr>
          <p:nvPr/>
        </p:nvSpPr>
        <p:spPr bwMode="auto">
          <a:xfrm>
            <a:off x="1703389" y="116632"/>
            <a:ext cx="2417457" cy="338554"/>
          </a:xfrm>
          <a:prstGeom prst="rect">
            <a:avLst/>
          </a:prstGeom>
          <a:noFill/>
          <a:ln w="9525">
            <a:solidFill>
              <a:schemeClr val="accent1"/>
            </a:solidFill>
            <a:miter lim="800000"/>
            <a:headEnd/>
            <a:tailEnd/>
          </a:ln>
        </p:spPr>
        <p:txBody>
          <a:bodyPr wrap="none">
            <a:spAutoFit/>
          </a:bodyPr>
          <a:lstStyle/>
          <a:p>
            <a:r>
              <a:rPr lang="en-GB" sz="1600" dirty="0"/>
              <a:t>Selective Breeding – Plants</a:t>
            </a:r>
          </a:p>
        </p:txBody>
      </p:sp>
      <p:sp>
        <p:nvSpPr>
          <p:cNvPr id="28676" name="Text Box 3"/>
          <p:cNvSpPr txBox="1">
            <a:spLocks noChangeArrowheads="1"/>
          </p:cNvSpPr>
          <p:nvPr/>
        </p:nvSpPr>
        <p:spPr bwMode="auto">
          <a:xfrm>
            <a:off x="1919982" y="700242"/>
            <a:ext cx="8280474" cy="2800767"/>
          </a:xfrm>
          <a:prstGeom prst="rect">
            <a:avLst/>
          </a:prstGeom>
          <a:solidFill>
            <a:schemeClr val="accent2">
              <a:lumMod val="50000"/>
            </a:schemeClr>
          </a:solidFill>
          <a:ln w="9525">
            <a:solidFill>
              <a:schemeClr val="tx1"/>
            </a:solidFill>
            <a:miter lim="800000"/>
            <a:headEnd/>
            <a:tailEnd/>
          </a:ln>
        </p:spPr>
        <p:txBody>
          <a:bodyPr wrap="square">
            <a:spAutoFit/>
          </a:bodyPr>
          <a:lstStyle/>
          <a:p>
            <a:r>
              <a:rPr lang="en-GB" sz="1600" dirty="0"/>
              <a:t>Increasing yield (e.g. high yielding wheat plant a plant which can grow tall and produce multiple ears)</a:t>
            </a:r>
          </a:p>
          <a:p>
            <a:endParaRPr lang="en-GB" sz="800" dirty="0"/>
          </a:p>
          <a:p>
            <a:r>
              <a:rPr lang="en-GB" sz="1600" dirty="0"/>
              <a:t>	Select a pair of plants with desired characteristics with (dominant alleles)</a:t>
            </a:r>
          </a:p>
          <a:p>
            <a:endParaRPr lang="en-GB" sz="800" dirty="0"/>
          </a:p>
          <a:p>
            <a:r>
              <a:rPr lang="en-GB" sz="1600" dirty="0"/>
              <a:t>	Breed :	Tall corn plant	X        Corn plant producing multiple ears</a:t>
            </a:r>
          </a:p>
          <a:p>
            <a:endParaRPr lang="en-GB" sz="800" dirty="0"/>
          </a:p>
          <a:p>
            <a:r>
              <a:rPr lang="en-GB" sz="1600" dirty="0"/>
              <a:t>	Select the offspring with the best characteristics </a:t>
            </a:r>
          </a:p>
          <a:p>
            <a:endParaRPr lang="en-GB" sz="800" dirty="0"/>
          </a:p>
          <a:p>
            <a:r>
              <a:rPr lang="en-GB" sz="1600" dirty="0"/>
              <a:t>		Tallest with most ears – breed them together</a:t>
            </a:r>
          </a:p>
          <a:p>
            <a:endParaRPr lang="en-GB" sz="800" dirty="0"/>
          </a:p>
          <a:p>
            <a:r>
              <a:rPr lang="en-GB" sz="1600" dirty="0"/>
              <a:t>	Continue over several generations </a:t>
            </a:r>
          </a:p>
          <a:p>
            <a:endParaRPr lang="en-GB" sz="800" dirty="0"/>
          </a:p>
          <a:p>
            <a:r>
              <a:rPr lang="en-GB" sz="1600" dirty="0"/>
              <a:t>		Until a high yielding plant is produced – very tall with multiple ears</a:t>
            </a:r>
          </a:p>
        </p:txBody>
      </p:sp>
      <p:sp>
        <p:nvSpPr>
          <p:cNvPr id="28677" name="Text Box 4"/>
          <p:cNvSpPr txBox="1">
            <a:spLocks noChangeArrowheads="1"/>
          </p:cNvSpPr>
          <p:nvPr/>
        </p:nvSpPr>
        <p:spPr bwMode="auto">
          <a:xfrm>
            <a:off x="3278658" y="4601443"/>
            <a:ext cx="4740272" cy="338554"/>
          </a:xfrm>
          <a:prstGeom prst="rect">
            <a:avLst/>
          </a:prstGeom>
          <a:solidFill>
            <a:srgbClr val="FFCC66"/>
          </a:solidFill>
          <a:ln w="9525">
            <a:noFill/>
            <a:miter lim="800000"/>
            <a:headEnd/>
            <a:tailEnd/>
          </a:ln>
        </p:spPr>
        <p:txBody>
          <a:bodyPr wrap="none">
            <a:spAutoFit/>
          </a:bodyPr>
          <a:lstStyle/>
          <a:p>
            <a:r>
              <a:rPr lang="en-GB" sz="1600" b="1" dirty="0">
                <a:solidFill>
                  <a:schemeClr val="bg1"/>
                </a:solidFill>
              </a:rPr>
              <a:t>Hybrid – cross between genetically dissimilar parents </a:t>
            </a:r>
          </a:p>
        </p:txBody>
      </p:sp>
      <p:sp>
        <p:nvSpPr>
          <p:cNvPr id="28678" name="Text Box 5"/>
          <p:cNvSpPr txBox="1">
            <a:spLocks noChangeArrowheads="1"/>
          </p:cNvSpPr>
          <p:nvPr/>
        </p:nvSpPr>
        <p:spPr bwMode="auto">
          <a:xfrm>
            <a:off x="3215680" y="3851326"/>
            <a:ext cx="5544616" cy="585787"/>
          </a:xfrm>
          <a:prstGeom prst="rect">
            <a:avLst/>
          </a:prstGeom>
          <a:solidFill>
            <a:schemeClr val="folHlink"/>
          </a:solidFill>
          <a:ln w="9525">
            <a:noFill/>
            <a:miter lim="800000"/>
            <a:headEnd/>
            <a:tailEnd/>
          </a:ln>
        </p:spPr>
        <p:txBody>
          <a:bodyPr wrap="square">
            <a:spAutoFit/>
          </a:bodyPr>
          <a:lstStyle/>
          <a:p>
            <a:pPr algn="ctr"/>
            <a:r>
              <a:rPr lang="en-GB" sz="1600" b="1" dirty="0">
                <a:solidFill>
                  <a:schemeClr val="bg1"/>
                </a:solidFill>
              </a:rPr>
              <a:t>Need to preserve genetic diversity off species and keep gene pool as diverse as possible</a:t>
            </a:r>
          </a:p>
        </p:txBody>
      </p:sp>
      <p:sp>
        <p:nvSpPr>
          <p:cNvPr id="28679" name="Text Box 5"/>
          <p:cNvSpPr txBox="1">
            <a:spLocks noChangeArrowheads="1"/>
          </p:cNvSpPr>
          <p:nvPr/>
        </p:nvSpPr>
        <p:spPr bwMode="auto">
          <a:xfrm>
            <a:off x="1847851" y="5084764"/>
            <a:ext cx="8551863" cy="1570037"/>
          </a:xfrm>
          <a:prstGeom prst="rect">
            <a:avLst/>
          </a:prstGeom>
          <a:solidFill>
            <a:schemeClr val="accent3"/>
          </a:solidFill>
          <a:ln w="9525">
            <a:solidFill>
              <a:schemeClr val="tx1"/>
            </a:solidFill>
            <a:miter lim="800000"/>
            <a:headEnd/>
            <a:tailEnd/>
          </a:ln>
        </p:spPr>
        <p:txBody>
          <a:bodyPr>
            <a:spAutoFit/>
          </a:bodyPr>
          <a:lstStyle/>
          <a:p>
            <a:r>
              <a:rPr lang="en-GB" sz="1600" dirty="0"/>
              <a:t>Marker-assisted selection</a:t>
            </a:r>
          </a:p>
          <a:p>
            <a:endParaRPr lang="en-GB" sz="800" dirty="0"/>
          </a:p>
          <a:p>
            <a:pPr indent="457200">
              <a:buFont typeface="Wingdings" pitchFamily="2" charset="2"/>
              <a:buChar char="§"/>
            </a:pPr>
            <a:r>
              <a:rPr lang="en-GB" sz="1600" dirty="0"/>
              <a:t>A section of DNA is used as a marker (probe) to recognise the gene for the desired </a:t>
            </a:r>
          </a:p>
          <a:p>
            <a:pPr indent="457200"/>
            <a:r>
              <a:rPr lang="en-GB" sz="1600" dirty="0"/>
              <a:t>characteristic in offspring produced from selected parents – allows selection of offspring </a:t>
            </a:r>
          </a:p>
          <a:p>
            <a:pPr indent="457200"/>
            <a:r>
              <a:rPr lang="en-GB" sz="1600" dirty="0"/>
              <a:t>for breeding at an early stage</a:t>
            </a:r>
          </a:p>
          <a:p>
            <a:pPr indent="457200">
              <a:buFont typeface="Wingdings" pitchFamily="2" charset="2"/>
              <a:buChar char="§"/>
            </a:pPr>
            <a:endParaRPr lang="en-GB" sz="800" dirty="0"/>
          </a:p>
          <a:p>
            <a:pPr indent="457200">
              <a:buFont typeface="Wingdings" pitchFamily="2" charset="2"/>
              <a:buChar char="§"/>
            </a:pPr>
            <a:r>
              <a:rPr lang="en-GB" sz="1600" dirty="0"/>
              <a:t>Desired allele can bred into a domestic variety</a:t>
            </a:r>
          </a:p>
        </p:txBody>
      </p:sp>
    </p:spTree>
    <p:extLst>
      <p:ext uri="{BB962C8B-B14F-4D97-AF65-F5344CB8AC3E}">
        <p14:creationId xmlns:p14="http://schemas.microsoft.com/office/powerpoint/2010/main" val="290068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a:noFill/>
        </p:spPr>
        <p:txBody>
          <a:bodyPr/>
          <a:lstStyle/>
          <a:p>
            <a:fld id="{99D0B99B-BC9D-489B-852D-C872257009DC}" type="slidenum">
              <a:rPr lang="en-GB" smtClean="0"/>
              <a:pPr/>
              <a:t>13</a:t>
            </a:fld>
            <a:endParaRPr lang="en-GB" smtClean="0"/>
          </a:p>
        </p:txBody>
      </p:sp>
      <p:sp>
        <p:nvSpPr>
          <p:cNvPr id="29699" name="Rectangle 5"/>
          <p:cNvSpPr>
            <a:spLocks noChangeArrowheads="1"/>
          </p:cNvSpPr>
          <p:nvPr/>
        </p:nvSpPr>
        <p:spPr bwMode="auto">
          <a:xfrm>
            <a:off x="1703389" y="210120"/>
            <a:ext cx="8713787" cy="3908762"/>
          </a:xfrm>
          <a:prstGeom prst="rect">
            <a:avLst/>
          </a:prstGeom>
          <a:solidFill>
            <a:schemeClr val="accent3"/>
          </a:solidFill>
          <a:ln w="9525">
            <a:noFill/>
            <a:miter lim="800000"/>
            <a:headEnd/>
            <a:tailEnd/>
          </a:ln>
        </p:spPr>
        <p:txBody>
          <a:bodyPr wrap="square">
            <a:spAutoFit/>
          </a:bodyPr>
          <a:lstStyle/>
          <a:p>
            <a:r>
              <a:rPr lang="en-GB" sz="1600" dirty="0"/>
              <a:t>Plants with a high yield and resistance to disease or pests</a:t>
            </a:r>
          </a:p>
          <a:p>
            <a:endParaRPr lang="en-GB" sz="800" dirty="0"/>
          </a:p>
          <a:p>
            <a:r>
              <a:rPr lang="en-GB" sz="1600" dirty="0"/>
              <a:t>	Plants showing a high level of resistance to disease or pests are bred 	together</a:t>
            </a:r>
          </a:p>
          <a:p>
            <a:endParaRPr lang="en-GB" sz="800" dirty="0"/>
          </a:p>
          <a:p>
            <a:r>
              <a:rPr lang="en-GB" sz="1600" dirty="0"/>
              <a:t>	Offspring showing most resistance are then bred together</a:t>
            </a:r>
          </a:p>
          <a:p>
            <a:endParaRPr lang="en-GB" sz="800" dirty="0"/>
          </a:p>
          <a:p>
            <a:r>
              <a:rPr lang="en-GB" sz="1600" dirty="0"/>
              <a:t>	Continued over several generations to produce a crop that is disease or pest 	resistance </a:t>
            </a:r>
          </a:p>
          <a:p>
            <a:endParaRPr lang="en-GB" sz="800" dirty="0"/>
          </a:p>
          <a:p>
            <a:pPr lvl="3" indent="457200">
              <a:buFont typeface="Wingdings" pitchFamily="2" charset="2"/>
              <a:buChar char="§"/>
            </a:pPr>
            <a:r>
              <a:rPr lang="en-GB" sz="1600" dirty="0"/>
              <a:t>Breed	Resistant wheat 	X       High yielding wheat</a:t>
            </a:r>
          </a:p>
          <a:p>
            <a:pPr lvl="3" indent="457200">
              <a:buFont typeface="Wingdings" pitchFamily="2" charset="2"/>
              <a:buChar char="§"/>
            </a:pPr>
            <a:endParaRPr lang="en-GB" sz="800" dirty="0"/>
          </a:p>
          <a:p>
            <a:pPr lvl="3" indent="457200">
              <a:buFont typeface="Wingdings" pitchFamily="2" charset="2"/>
              <a:buChar char="§"/>
            </a:pPr>
            <a:r>
              <a:rPr lang="en-GB" sz="1600" dirty="0"/>
              <a:t>Prevent self pollination (by removing anthers or placing a bag over stigma)</a:t>
            </a:r>
          </a:p>
          <a:p>
            <a:pPr lvl="3" indent="457200">
              <a:buFont typeface="Wingdings" pitchFamily="2" charset="2"/>
              <a:buChar char="§"/>
            </a:pPr>
            <a:endParaRPr lang="en-GB" sz="800" dirty="0"/>
          </a:p>
          <a:p>
            <a:pPr lvl="3" indent="457200">
              <a:buFont typeface="Wingdings" pitchFamily="2" charset="2"/>
              <a:buChar char="§"/>
            </a:pPr>
            <a:r>
              <a:rPr lang="en-GB" sz="1600" dirty="0"/>
              <a:t>Select best offspring – good yield and disease resistance</a:t>
            </a:r>
          </a:p>
          <a:p>
            <a:pPr lvl="3" indent="457200">
              <a:buFont typeface="Wingdings" pitchFamily="2" charset="2"/>
              <a:buChar char="§"/>
            </a:pPr>
            <a:endParaRPr lang="en-GB" sz="800" dirty="0"/>
          </a:p>
          <a:p>
            <a:pPr lvl="3" indent="457200">
              <a:buFont typeface="Wingdings" pitchFamily="2" charset="2"/>
              <a:buChar char="§"/>
            </a:pPr>
            <a:r>
              <a:rPr lang="en-GB" sz="1600" dirty="0"/>
              <a:t>Back cross to high yielding wheat (offspring crossed with high yielding </a:t>
            </a:r>
          </a:p>
          <a:p>
            <a:pPr lvl="3" indent="457200"/>
            <a:r>
              <a:rPr lang="en-GB" sz="1600" dirty="0"/>
              <a:t>plant)</a:t>
            </a:r>
          </a:p>
          <a:p>
            <a:pPr lvl="3" indent="457200">
              <a:buFont typeface="Wingdings" pitchFamily="2" charset="2"/>
              <a:buChar char="§"/>
            </a:pPr>
            <a:endParaRPr lang="en-GB" sz="800" dirty="0"/>
          </a:p>
          <a:p>
            <a:pPr lvl="3" indent="457200">
              <a:buFont typeface="Wingdings" pitchFamily="2" charset="2"/>
              <a:buChar char="§"/>
            </a:pPr>
            <a:r>
              <a:rPr lang="en-GB" sz="1600" dirty="0"/>
              <a:t>Interbreed best offspring with both characteristics</a:t>
            </a:r>
          </a:p>
          <a:p>
            <a:pPr lvl="3" indent="457200">
              <a:buFont typeface="Wingdings" pitchFamily="2" charset="2"/>
              <a:buChar char="§"/>
            </a:pPr>
            <a:endParaRPr lang="en-GB" sz="800" dirty="0"/>
          </a:p>
          <a:p>
            <a:pPr lvl="3" indent="457200">
              <a:buFont typeface="Wingdings" pitchFamily="2" charset="2"/>
              <a:buChar char="§"/>
            </a:pPr>
            <a:r>
              <a:rPr lang="en-GB" sz="1600" dirty="0"/>
              <a:t>Breed and select for many generations	</a:t>
            </a:r>
          </a:p>
        </p:txBody>
      </p:sp>
      <p:sp>
        <p:nvSpPr>
          <p:cNvPr id="4" name="Text Box 6"/>
          <p:cNvSpPr txBox="1">
            <a:spLocks noChangeArrowheads="1"/>
          </p:cNvSpPr>
          <p:nvPr/>
        </p:nvSpPr>
        <p:spPr bwMode="auto">
          <a:xfrm>
            <a:off x="1899792" y="4653136"/>
            <a:ext cx="8372673" cy="1938992"/>
          </a:xfrm>
          <a:prstGeom prst="rect">
            <a:avLst/>
          </a:prstGeom>
          <a:solidFill>
            <a:schemeClr val="accent3"/>
          </a:solidFill>
          <a:ln w="9525">
            <a:solidFill>
              <a:schemeClr val="tx1"/>
            </a:solidFill>
            <a:miter lim="800000"/>
            <a:headEnd/>
            <a:tailEnd/>
          </a:ln>
        </p:spPr>
        <p:txBody>
          <a:bodyPr wrap="square">
            <a:spAutoFit/>
          </a:bodyPr>
          <a:lstStyle/>
          <a:p>
            <a:r>
              <a:rPr lang="en-GB" sz="1600" dirty="0"/>
              <a:t>Mildew (a plant parasite) may adapt to overcome resistance in wheat</a:t>
            </a:r>
          </a:p>
          <a:p>
            <a:endParaRPr lang="en-GB" sz="800" b="1" dirty="0"/>
          </a:p>
          <a:p>
            <a:pPr lvl="1" indent="361950">
              <a:buFont typeface="Wingdings" pitchFamily="2" charset="2"/>
              <a:buChar char="§"/>
            </a:pPr>
            <a:r>
              <a:rPr lang="en-GB" sz="1600" dirty="0"/>
              <a:t>Genetic variation occurs due to mutation</a:t>
            </a:r>
          </a:p>
          <a:p>
            <a:pPr lvl="1" indent="361950">
              <a:buFont typeface="Wingdings" pitchFamily="2" charset="2"/>
              <a:buChar char="§"/>
            </a:pPr>
            <a:r>
              <a:rPr lang="en-GB" sz="1600" dirty="0"/>
              <a:t>Fungus produces a large number of spores</a:t>
            </a:r>
          </a:p>
          <a:p>
            <a:pPr lvl="1" indent="361950">
              <a:buFont typeface="Wingdings" pitchFamily="2" charset="2"/>
              <a:buChar char="§"/>
            </a:pPr>
            <a:r>
              <a:rPr lang="en-GB" sz="1600" dirty="0"/>
              <a:t>Wheat resistance acts as a selection pressure</a:t>
            </a:r>
          </a:p>
          <a:p>
            <a:pPr lvl="1" indent="361950">
              <a:buFont typeface="Wingdings" pitchFamily="2" charset="2"/>
              <a:buChar char="§"/>
            </a:pPr>
            <a:r>
              <a:rPr lang="en-GB" sz="1600" dirty="0"/>
              <a:t>Individuals that overcome resistance have selective advantage – likely to survive</a:t>
            </a:r>
          </a:p>
          <a:p>
            <a:pPr lvl="1" indent="361950">
              <a:buFont typeface="Wingdings" pitchFamily="2" charset="2"/>
              <a:buChar char="§"/>
            </a:pPr>
            <a:r>
              <a:rPr lang="en-GB" sz="1600" dirty="0"/>
              <a:t>Pass on mutated allele (to overcome resistance) to off spring</a:t>
            </a:r>
          </a:p>
          <a:p>
            <a:pPr lvl="1" indent="361950">
              <a:buFont typeface="Wingdings" pitchFamily="2" charset="2"/>
              <a:buChar char="§"/>
            </a:pPr>
            <a:r>
              <a:rPr lang="en-GB" sz="1600" dirty="0"/>
              <a:t>Increase in allele frequency occurs in successive populations	</a:t>
            </a:r>
          </a:p>
        </p:txBody>
      </p:sp>
    </p:spTree>
    <p:extLst>
      <p:ext uri="{BB962C8B-B14F-4D97-AF65-F5344CB8AC3E}">
        <p14:creationId xmlns:p14="http://schemas.microsoft.com/office/powerpoint/2010/main" val="1601293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p>
            <a:fld id="{D4D9DBC5-3139-4C5A-A1EE-8C776DA6F19A}" type="slidenum">
              <a:rPr lang="en-GB" smtClean="0"/>
              <a:pPr/>
              <a:t>14</a:t>
            </a:fld>
            <a:endParaRPr lang="en-GB" smtClean="0"/>
          </a:p>
        </p:txBody>
      </p:sp>
      <p:sp>
        <p:nvSpPr>
          <p:cNvPr id="31747" name="Text Box 2"/>
          <p:cNvSpPr txBox="1">
            <a:spLocks noChangeArrowheads="1"/>
          </p:cNvSpPr>
          <p:nvPr/>
        </p:nvSpPr>
        <p:spPr bwMode="auto">
          <a:xfrm>
            <a:off x="1716089" y="182563"/>
            <a:ext cx="2573269" cy="338554"/>
          </a:xfrm>
          <a:prstGeom prst="rect">
            <a:avLst/>
          </a:prstGeom>
          <a:noFill/>
          <a:ln w="9525">
            <a:solidFill>
              <a:schemeClr val="accent1"/>
            </a:solidFill>
            <a:miter lim="800000"/>
            <a:headEnd/>
            <a:tailEnd/>
          </a:ln>
        </p:spPr>
        <p:txBody>
          <a:bodyPr wrap="none">
            <a:spAutoFit/>
          </a:bodyPr>
          <a:lstStyle/>
          <a:p>
            <a:r>
              <a:rPr lang="en-GB" sz="1600" dirty="0"/>
              <a:t>Selective Breeding – Animals</a:t>
            </a:r>
          </a:p>
        </p:txBody>
      </p:sp>
      <p:sp>
        <p:nvSpPr>
          <p:cNvPr id="31748" name="Text Box 3"/>
          <p:cNvSpPr txBox="1">
            <a:spLocks noChangeArrowheads="1"/>
          </p:cNvSpPr>
          <p:nvPr/>
        </p:nvSpPr>
        <p:spPr bwMode="auto">
          <a:xfrm>
            <a:off x="1631504" y="730251"/>
            <a:ext cx="8964612" cy="5847755"/>
          </a:xfrm>
          <a:prstGeom prst="rect">
            <a:avLst/>
          </a:prstGeom>
          <a:solidFill>
            <a:schemeClr val="accent3"/>
          </a:solidFill>
          <a:ln w="9525">
            <a:noFill/>
            <a:miter lim="800000"/>
            <a:headEnd/>
            <a:tailEnd/>
          </a:ln>
        </p:spPr>
        <p:txBody>
          <a:bodyPr wrap="square">
            <a:spAutoFit/>
          </a:bodyPr>
          <a:lstStyle/>
          <a:p>
            <a:r>
              <a:rPr lang="en-GB" sz="1600" dirty="0"/>
              <a:t>Useful characteristics  selected for – e.g.  fast growth rate; high meat, milk or egg yields</a:t>
            </a:r>
          </a:p>
          <a:p>
            <a:endParaRPr lang="en-GB" sz="1600" dirty="0"/>
          </a:p>
          <a:p>
            <a:r>
              <a:rPr lang="en-GB" sz="1600" dirty="0"/>
              <a:t>Meat </a:t>
            </a:r>
            <a:r>
              <a:rPr lang="en-GB" sz="1600" dirty="0" smtClean="0"/>
              <a:t>yield:</a:t>
            </a:r>
            <a:endParaRPr lang="en-GB" sz="1600" dirty="0"/>
          </a:p>
          <a:p>
            <a:endParaRPr lang="en-GB" sz="800" dirty="0"/>
          </a:p>
          <a:p>
            <a:r>
              <a:rPr lang="en-GB" sz="1600" dirty="0"/>
              <a:t>	Breed:	Largest cows	X	Largest bulls</a:t>
            </a:r>
          </a:p>
          <a:p>
            <a:endParaRPr lang="en-GB" sz="1600" dirty="0"/>
          </a:p>
          <a:p>
            <a:r>
              <a:rPr lang="en-GB" sz="1600" dirty="0"/>
              <a:t>	Select offspring with the best characteristics</a:t>
            </a:r>
          </a:p>
          <a:p>
            <a:endParaRPr lang="en-GB" sz="1600" dirty="0"/>
          </a:p>
          <a:p>
            <a:r>
              <a:rPr lang="en-GB" sz="1600" dirty="0"/>
              <a:t>	Breed them together</a:t>
            </a:r>
          </a:p>
          <a:p>
            <a:pPr lvl="8"/>
            <a:r>
              <a:rPr lang="en-GB" sz="1600" dirty="0"/>
              <a:t>			  </a:t>
            </a:r>
            <a:r>
              <a:rPr lang="en-GB" sz="1400" dirty="0"/>
              <a:t>Aberdeen Angus Bull</a:t>
            </a:r>
          </a:p>
          <a:p>
            <a:r>
              <a:rPr lang="en-GB" sz="1600" dirty="0"/>
              <a:t>	Continue over several generations – until cows with very 	   </a:t>
            </a:r>
            <a:r>
              <a:rPr lang="en-GB" sz="1400" dirty="0"/>
              <a:t>- bred for meat yield</a:t>
            </a:r>
          </a:p>
          <a:p>
            <a:r>
              <a:rPr lang="en-GB" sz="1600" dirty="0"/>
              <a:t>	high meat yields are produced – i.e. very large cows (or bulls)</a:t>
            </a:r>
          </a:p>
          <a:p>
            <a:endParaRPr lang="en-GB" sz="1600" dirty="0"/>
          </a:p>
          <a:p>
            <a:endParaRPr lang="en-GB" sz="1600" dirty="0"/>
          </a:p>
          <a:p>
            <a:endParaRPr lang="en-GB" sz="1600" dirty="0"/>
          </a:p>
          <a:p>
            <a:r>
              <a:rPr lang="en-GB" sz="1600" dirty="0"/>
              <a:t>Milk </a:t>
            </a:r>
            <a:r>
              <a:rPr lang="en-GB" sz="1600" dirty="0" smtClean="0"/>
              <a:t>yield:</a:t>
            </a:r>
            <a:endParaRPr lang="en-GB" sz="1600" dirty="0"/>
          </a:p>
          <a:p>
            <a:endParaRPr lang="en-GB" sz="1400" dirty="0"/>
          </a:p>
          <a:p>
            <a:r>
              <a:rPr lang="en-GB" sz="1600" dirty="0"/>
              <a:t>This is done in a similar way, except –</a:t>
            </a:r>
          </a:p>
          <a:p>
            <a:endParaRPr lang="en-GB" sz="800" dirty="0"/>
          </a:p>
          <a:p>
            <a:r>
              <a:rPr lang="en-GB" sz="1600" dirty="0"/>
              <a:t>	Bulls are chosen whose female relatives </a:t>
            </a:r>
          </a:p>
          <a:p>
            <a:r>
              <a:rPr lang="en-GB" sz="1600" dirty="0"/>
              <a:t>	have high milk yields and who produce 	</a:t>
            </a:r>
          </a:p>
          <a:p>
            <a:r>
              <a:rPr lang="en-GB" sz="1600" dirty="0"/>
              <a:t>	female calves with high milk yields</a:t>
            </a:r>
          </a:p>
          <a:p>
            <a:endParaRPr lang="en-GB" sz="800" dirty="0"/>
          </a:p>
          <a:p>
            <a:r>
              <a:rPr lang="en-GB" sz="1600" dirty="0"/>
              <a:t>Health and welfare of the animals should not be compromised – e.g. high milk yielding cows have a higher tendency to suffer fro mastitis  (inflammation of the udder) and lameness</a:t>
            </a:r>
          </a:p>
        </p:txBody>
      </p:sp>
      <p:pic>
        <p:nvPicPr>
          <p:cNvPr id="31749" name="ss1_image" descr="Aberdeen Angus bull"/>
          <p:cNvPicPr>
            <a:picLocks noChangeAspect="1" noChangeArrowheads="1"/>
          </p:cNvPicPr>
          <p:nvPr/>
        </p:nvPicPr>
        <p:blipFill>
          <a:blip r:embed="rId2" r:link="rId3" cstate="print"/>
          <a:srcRect l="5688" t="6400" r="3365" b="9381"/>
          <a:stretch>
            <a:fillRect/>
          </a:stretch>
        </p:blipFill>
        <p:spPr bwMode="auto">
          <a:xfrm>
            <a:off x="7752184" y="1204922"/>
            <a:ext cx="2520280" cy="1648014"/>
          </a:xfrm>
          <a:prstGeom prst="rect">
            <a:avLst/>
          </a:prstGeom>
          <a:noFill/>
          <a:ln w="9525">
            <a:noFill/>
            <a:miter lim="800000"/>
            <a:headEnd/>
            <a:tailEnd/>
          </a:ln>
        </p:spPr>
      </p:pic>
      <p:pic>
        <p:nvPicPr>
          <p:cNvPr id="31751" name="Picture 7" descr="https://encrypted-tbn3.google.com/images?q=tbn:ANd9GcQEEq1-s8GuLbjfqdIK0PdUpjJb_n-UR1dpj9-bZos_4TZ8Yjw1"/>
          <p:cNvPicPr>
            <a:picLocks noChangeAspect="1" noChangeArrowheads="1"/>
          </p:cNvPicPr>
          <p:nvPr/>
        </p:nvPicPr>
        <p:blipFill>
          <a:blip r:embed="rId4" cstate="print"/>
          <a:srcRect/>
          <a:stretch>
            <a:fillRect/>
          </a:stretch>
        </p:blipFill>
        <p:spPr bwMode="auto">
          <a:xfrm>
            <a:off x="8040216" y="3861048"/>
            <a:ext cx="2448272" cy="1512168"/>
          </a:xfrm>
          <a:prstGeom prst="rect">
            <a:avLst/>
          </a:prstGeom>
          <a:noFill/>
        </p:spPr>
      </p:pic>
      <p:pic>
        <p:nvPicPr>
          <p:cNvPr id="31753" name="Picture 9" descr="https://encrypted-tbn3.google.com/images?q=tbn:ANd9GcRcG0wXFMECSmKb4rLG2jf_WJrel8iLLoVG5ZUBkutzg0oQGGk0"/>
          <p:cNvPicPr>
            <a:picLocks noChangeAspect="1" noChangeArrowheads="1"/>
          </p:cNvPicPr>
          <p:nvPr/>
        </p:nvPicPr>
        <p:blipFill>
          <a:blip r:embed="rId5" cstate="print"/>
          <a:srcRect/>
          <a:stretch>
            <a:fillRect/>
          </a:stretch>
        </p:blipFill>
        <p:spPr bwMode="auto">
          <a:xfrm>
            <a:off x="6528048" y="3902240"/>
            <a:ext cx="1368152" cy="1398968"/>
          </a:xfrm>
          <a:prstGeom prst="rect">
            <a:avLst/>
          </a:prstGeom>
          <a:noFill/>
        </p:spPr>
      </p:pic>
    </p:spTree>
    <p:extLst>
      <p:ext uri="{BB962C8B-B14F-4D97-AF65-F5344CB8AC3E}">
        <p14:creationId xmlns:p14="http://schemas.microsoft.com/office/powerpoint/2010/main" val="3295115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p:spPr>
        <p:txBody>
          <a:bodyPr/>
          <a:lstStyle/>
          <a:p>
            <a:fld id="{03A7635A-2759-45BC-A12A-CC36CED42C30}" type="slidenum">
              <a:rPr lang="en-GB" smtClean="0"/>
              <a:pPr/>
              <a:t>15</a:t>
            </a:fld>
            <a:endParaRPr lang="en-GB" smtClean="0"/>
          </a:p>
        </p:txBody>
      </p:sp>
      <p:sp>
        <p:nvSpPr>
          <p:cNvPr id="32771" name="TextBox 4"/>
          <p:cNvSpPr txBox="1">
            <a:spLocks noChangeArrowheads="1"/>
          </p:cNvSpPr>
          <p:nvPr/>
        </p:nvSpPr>
        <p:spPr bwMode="auto">
          <a:xfrm>
            <a:off x="1775520" y="260648"/>
            <a:ext cx="8640960" cy="4154984"/>
          </a:xfrm>
          <a:prstGeom prst="rect">
            <a:avLst/>
          </a:prstGeom>
          <a:noFill/>
          <a:ln w="9525">
            <a:solidFill>
              <a:schemeClr val="accent1"/>
            </a:solidFill>
            <a:miter lim="800000"/>
            <a:headEnd/>
            <a:tailEnd/>
          </a:ln>
        </p:spPr>
        <p:txBody>
          <a:bodyPr wrap="square">
            <a:spAutoFit/>
          </a:bodyPr>
          <a:lstStyle/>
          <a:p>
            <a:pPr marL="171450" indent="-171450"/>
            <a:r>
              <a:rPr lang="en-GB" sz="1600" dirty="0"/>
              <a:t>Frozen semen from selected bulls can be</a:t>
            </a:r>
          </a:p>
          <a:p>
            <a:pPr marL="171450" indent="-171450"/>
            <a:endParaRPr lang="en-GB" sz="1600" dirty="0"/>
          </a:p>
          <a:p>
            <a:pPr marL="914400" lvl="7" indent="-457200">
              <a:buFont typeface="Wingdings" pitchFamily="2" charset="2"/>
              <a:buChar char="§"/>
              <a:tabLst>
                <a:tab pos="3048000" algn="l"/>
              </a:tabLst>
            </a:pPr>
            <a:r>
              <a:rPr lang="en-GB" sz="1600" dirty="0"/>
              <a:t>Frozen and kept for long periods of time and quickly available when needed</a:t>
            </a:r>
          </a:p>
          <a:p>
            <a:pPr marL="914400" lvl="7" indent="-457200">
              <a:buFont typeface="Wingdings" pitchFamily="2" charset="2"/>
              <a:buChar char="§"/>
              <a:tabLst>
                <a:tab pos="3048000" algn="l"/>
              </a:tabLst>
            </a:pPr>
            <a:endParaRPr lang="en-GB" sz="800" dirty="0"/>
          </a:p>
          <a:p>
            <a:pPr marL="914400" lvl="7" indent="-457200">
              <a:buFont typeface="Wingdings" pitchFamily="2" charset="2"/>
              <a:buChar char="§"/>
              <a:tabLst>
                <a:tab pos="3048000" algn="l"/>
              </a:tabLst>
            </a:pPr>
            <a:r>
              <a:rPr lang="en-GB" sz="1600" dirty="0"/>
              <a:t>Transported over long distances</a:t>
            </a:r>
          </a:p>
          <a:p>
            <a:pPr marL="914400" lvl="7" indent="-457200">
              <a:buFont typeface="Wingdings" pitchFamily="2" charset="2"/>
              <a:buChar char="§"/>
              <a:tabLst>
                <a:tab pos="3048000" algn="l"/>
              </a:tabLst>
            </a:pPr>
            <a:endParaRPr lang="en-GB" sz="800" dirty="0"/>
          </a:p>
          <a:p>
            <a:pPr marL="914400" lvl="7" indent="-457200">
              <a:buFont typeface="Wingdings" pitchFamily="2" charset="2"/>
              <a:buChar char="§"/>
              <a:tabLst>
                <a:tab pos="3048000" algn="l"/>
              </a:tabLst>
            </a:pPr>
            <a:r>
              <a:rPr lang="en-GB" sz="1600" dirty="0"/>
              <a:t>One bull can be used for breeding with a large number of cows – prevents inbreeding</a:t>
            </a:r>
          </a:p>
          <a:p>
            <a:pPr marL="914400" lvl="7" indent="-457200">
              <a:buFont typeface="Wingdings" pitchFamily="2" charset="2"/>
              <a:buChar char="§"/>
              <a:tabLst>
                <a:tab pos="3048000" algn="l"/>
              </a:tabLst>
            </a:pPr>
            <a:endParaRPr lang="en-GB" sz="800" dirty="0"/>
          </a:p>
          <a:p>
            <a:pPr marL="914400" lvl="7" indent="-457200">
              <a:buFont typeface="Wingdings" pitchFamily="2" charset="2"/>
              <a:buChar char="§"/>
              <a:tabLst>
                <a:tab pos="3048000" algn="l"/>
              </a:tabLst>
            </a:pPr>
            <a:r>
              <a:rPr lang="en-GB" sz="1600" dirty="0"/>
              <a:t>Costs of transport of animals for mating, and the stresses of mating are avoided</a:t>
            </a:r>
          </a:p>
          <a:p>
            <a:pPr marL="914400" lvl="7" indent="-457200">
              <a:buFont typeface="Wingdings" pitchFamily="2" charset="2"/>
              <a:buChar char="§"/>
              <a:tabLst>
                <a:tab pos="3048000" algn="l"/>
              </a:tabLst>
            </a:pPr>
            <a:endParaRPr lang="en-GB" sz="800" dirty="0"/>
          </a:p>
          <a:p>
            <a:pPr marL="914400" lvl="7" indent="-457200">
              <a:buFont typeface="Wingdings" pitchFamily="2" charset="2"/>
              <a:buChar char="§"/>
              <a:tabLst>
                <a:tab pos="3048000" algn="l"/>
              </a:tabLst>
            </a:pPr>
            <a:r>
              <a:rPr lang="en-GB" sz="1600" dirty="0"/>
              <a:t>Sperm can be sexed and checked for genetic defects</a:t>
            </a:r>
          </a:p>
          <a:p>
            <a:pPr marL="171450" lvl="6" indent="-171450">
              <a:buFont typeface="Wingdings" pitchFamily="2" charset="2"/>
              <a:buChar char="§"/>
              <a:tabLst>
                <a:tab pos="3048000" algn="l"/>
              </a:tabLst>
            </a:pPr>
            <a:endParaRPr lang="en-GB" sz="1600" dirty="0"/>
          </a:p>
          <a:p>
            <a:pPr marL="533400" lvl="6" indent="-533400">
              <a:tabLst>
                <a:tab pos="3048000" algn="l"/>
              </a:tabLst>
            </a:pPr>
            <a:r>
              <a:rPr lang="en-GB" sz="1600" dirty="0"/>
              <a:t>	Disadvantages</a:t>
            </a:r>
          </a:p>
          <a:p>
            <a:pPr marL="171450" lvl="6" indent="-171450">
              <a:buFont typeface="Wingdings" pitchFamily="2" charset="2"/>
              <a:buChar char="§"/>
              <a:tabLst>
                <a:tab pos="3048000" algn="l"/>
              </a:tabLst>
            </a:pPr>
            <a:endParaRPr lang="en-GB" sz="800" dirty="0"/>
          </a:p>
          <a:p>
            <a:pPr marL="819150" lvl="7" indent="-361950">
              <a:buFont typeface="Wingdings" pitchFamily="2" charset="2"/>
              <a:buChar char="§"/>
              <a:tabLst>
                <a:tab pos="3048000" algn="l"/>
              </a:tabLst>
            </a:pPr>
            <a:r>
              <a:rPr lang="en-GB" sz="1600" dirty="0"/>
              <a:t>Low temperature storage may damage sperm</a:t>
            </a:r>
          </a:p>
          <a:p>
            <a:pPr marL="819150" lvl="7" indent="-361950">
              <a:buFont typeface="Wingdings" pitchFamily="2" charset="2"/>
              <a:buChar char="§"/>
              <a:tabLst>
                <a:tab pos="3048000" algn="l"/>
              </a:tabLst>
            </a:pPr>
            <a:endParaRPr lang="en-GB" sz="800" dirty="0"/>
          </a:p>
          <a:p>
            <a:pPr marL="819150" lvl="7" indent="-361950">
              <a:buFont typeface="Wingdings" pitchFamily="2" charset="2"/>
              <a:buChar char="§"/>
              <a:tabLst>
                <a:tab pos="3048000" algn="l"/>
              </a:tabLst>
            </a:pPr>
            <a:r>
              <a:rPr lang="en-GB" sz="1600" dirty="0"/>
              <a:t>If the sperm used to inseminate a large number of cows have a genetic defect – the cost may be high </a:t>
            </a:r>
          </a:p>
          <a:p>
            <a:pPr marL="819150" lvl="7" indent="-361950">
              <a:buFont typeface="Wingdings" pitchFamily="2" charset="2"/>
              <a:buChar char="§"/>
              <a:tabLst>
                <a:tab pos="3048000" algn="l"/>
              </a:tabLst>
            </a:pPr>
            <a:endParaRPr lang="en-GB" sz="800" dirty="0"/>
          </a:p>
          <a:p>
            <a:pPr marL="819150" lvl="7" indent="-361950">
              <a:buFont typeface="Wingdings" pitchFamily="2" charset="2"/>
              <a:buChar char="§"/>
              <a:tabLst>
                <a:tab pos="3048000" algn="l"/>
              </a:tabLst>
            </a:pPr>
            <a:r>
              <a:rPr lang="en-GB" sz="1600" dirty="0"/>
              <a:t>Failure of freezing equipment or loss of power supply</a:t>
            </a:r>
          </a:p>
        </p:txBody>
      </p:sp>
      <p:sp>
        <p:nvSpPr>
          <p:cNvPr id="4" name="TextBox 3"/>
          <p:cNvSpPr txBox="1"/>
          <p:nvPr/>
        </p:nvSpPr>
        <p:spPr>
          <a:xfrm>
            <a:off x="3747512" y="5027692"/>
            <a:ext cx="4557594" cy="1569660"/>
          </a:xfrm>
          <a:prstGeom prst="rect">
            <a:avLst/>
          </a:prstGeom>
          <a:noFill/>
          <a:ln>
            <a:solidFill>
              <a:schemeClr val="tx1"/>
            </a:solidFill>
          </a:ln>
        </p:spPr>
        <p:txBody>
          <a:bodyPr wrap="none" rtlCol="0">
            <a:spAutoFit/>
          </a:bodyPr>
          <a:lstStyle/>
          <a:p>
            <a:r>
              <a:rPr lang="en-GB" sz="1600" dirty="0"/>
              <a:t>Disadvantages of selective breeding</a:t>
            </a:r>
          </a:p>
          <a:p>
            <a:endParaRPr lang="en-GB" sz="1600" dirty="0">
              <a:solidFill>
                <a:srgbClr val="FFFF00"/>
              </a:solidFill>
            </a:endParaRPr>
          </a:p>
          <a:p>
            <a:pPr indent="457200">
              <a:buFont typeface="Wingdings" pitchFamily="2" charset="2"/>
              <a:buChar char="§"/>
            </a:pPr>
            <a:r>
              <a:rPr lang="en-GB" sz="1600" dirty="0"/>
              <a:t>Growth may be too rapid</a:t>
            </a:r>
          </a:p>
          <a:p>
            <a:pPr indent="457200">
              <a:buFont typeface="Wingdings" pitchFamily="2" charset="2"/>
              <a:buChar char="§"/>
            </a:pPr>
            <a:r>
              <a:rPr lang="en-GB" sz="1600" dirty="0"/>
              <a:t>Possibility of increased susceptibility to disease</a:t>
            </a:r>
          </a:p>
          <a:p>
            <a:pPr indent="457200">
              <a:buFont typeface="Wingdings" pitchFamily="2" charset="2"/>
              <a:buChar char="§"/>
            </a:pPr>
            <a:r>
              <a:rPr lang="en-GB" sz="1600" dirty="0"/>
              <a:t>Inbreeding</a:t>
            </a:r>
          </a:p>
          <a:p>
            <a:pPr indent="457200">
              <a:buFont typeface="Wingdings" pitchFamily="2" charset="2"/>
              <a:buChar char="§"/>
            </a:pPr>
            <a:r>
              <a:rPr lang="en-GB" sz="1600" dirty="0"/>
              <a:t>Reduces genetic variation</a:t>
            </a:r>
          </a:p>
        </p:txBody>
      </p:sp>
    </p:spTree>
    <p:extLst>
      <p:ext uri="{BB962C8B-B14F-4D97-AF65-F5344CB8AC3E}">
        <p14:creationId xmlns:p14="http://schemas.microsoft.com/office/powerpoint/2010/main" val="4125508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91CDD0-57C1-454F-BAAC-8ABBD3B31459}" type="slidenum">
              <a:rPr lang="en-GB" smtClean="0"/>
              <a:pPr>
                <a:defRPr/>
              </a:pPr>
              <a:t>16</a:t>
            </a:fld>
            <a:endParaRPr lang="en-GB"/>
          </a:p>
        </p:txBody>
      </p:sp>
      <p:pic>
        <p:nvPicPr>
          <p:cNvPr id="1026" name="Picture 2" descr="http://www.ib.bioninja.com.au/_Media/selective_breeding_med.jpeg"/>
          <p:cNvPicPr>
            <a:picLocks noChangeAspect="1" noChangeArrowheads="1"/>
          </p:cNvPicPr>
          <p:nvPr/>
        </p:nvPicPr>
        <p:blipFill>
          <a:blip r:embed="rId2" cstate="print"/>
          <a:srcRect l="11874" b="3832"/>
          <a:stretch>
            <a:fillRect/>
          </a:stretch>
        </p:blipFill>
        <p:spPr bwMode="auto">
          <a:xfrm>
            <a:off x="6600056" y="332656"/>
            <a:ext cx="3312368" cy="2677875"/>
          </a:xfrm>
          <a:prstGeom prst="rect">
            <a:avLst/>
          </a:prstGeom>
          <a:noFill/>
        </p:spPr>
      </p:pic>
      <p:sp>
        <p:nvSpPr>
          <p:cNvPr id="4" name="Rectangle 3"/>
          <p:cNvSpPr/>
          <p:nvPr/>
        </p:nvSpPr>
        <p:spPr>
          <a:xfrm>
            <a:off x="1631504" y="3181032"/>
            <a:ext cx="8784976" cy="3416320"/>
          </a:xfrm>
          <a:prstGeom prst="rect">
            <a:avLst/>
          </a:prstGeom>
        </p:spPr>
        <p:txBody>
          <a:bodyPr wrap="square">
            <a:spAutoFit/>
          </a:bodyPr>
          <a:lstStyle/>
          <a:p>
            <a:r>
              <a:rPr lang="en-GB" sz="1600" dirty="0"/>
              <a:t>Selective breeding of domesticated animals is an example of artificial selection, which occurs when man directly intervenes in the breeding of animals to produce desired traits in offspring</a:t>
            </a:r>
          </a:p>
          <a:p>
            <a:endParaRPr lang="en-GB" sz="800" dirty="0"/>
          </a:p>
          <a:p>
            <a:r>
              <a:rPr lang="en-GB" sz="1600" dirty="0"/>
              <a:t>As a result of many generations of selective breeding, domesticated breeds can show significant variation compared to the wild counterparts, demonstrating evolutionary changes in a much shorter time frame than might have occurred naturally</a:t>
            </a:r>
          </a:p>
          <a:p>
            <a:endParaRPr lang="en-GB" sz="800" dirty="0"/>
          </a:p>
          <a:p>
            <a:r>
              <a:rPr lang="en-GB" sz="1600" dirty="0"/>
              <a:t>Examples of selective breeding of animals include:</a:t>
            </a:r>
          </a:p>
          <a:p>
            <a:endParaRPr lang="en-GB" sz="800" dirty="0"/>
          </a:p>
          <a:p>
            <a:pPr lvl="1" indent="438150">
              <a:buFont typeface="Arial" pitchFamily="34" charset="0"/>
              <a:buChar char="•"/>
            </a:pPr>
            <a:r>
              <a:rPr lang="en-GB" sz="1600" dirty="0"/>
              <a:t>Breeding horses for speed (race horses) versus strength and endurance (draft </a:t>
            </a:r>
          </a:p>
          <a:p>
            <a:pPr lvl="1" indent="438150"/>
            <a:r>
              <a:rPr lang="en-GB" sz="1600" dirty="0"/>
              <a:t>horses)</a:t>
            </a:r>
          </a:p>
          <a:p>
            <a:pPr lvl="1" indent="438150">
              <a:buFont typeface="Arial" pitchFamily="34" charset="0"/>
              <a:buChar char="•"/>
            </a:pPr>
            <a:r>
              <a:rPr lang="en-GB" sz="1600" dirty="0"/>
              <a:t>Breeding dogs for herding (sheepdogs), hunting (beagles) or racing (greyhounds)</a:t>
            </a:r>
          </a:p>
          <a:p>
            <a:pPr lvl="1" indent="438150">
              <a:buFont typeface="Arial" pitchFamily="34" charset="0"/>
              <a:buChar char="•"/>
            </a:pPr>
            <a:r>
              <a:rPr lang="en-GB" sz="1600" dirty="0"/>
              <a:t>Breeding cattle for increased meat production or milk</a:t>
            </a:r>
          </a:p>
          <a:p>
            <a:pPr lvl="1" indent="438150">
              <a:buFont typeface="Arial" pitchFamily="34" charset="0"/>
              <a:buChar char="•"/>
            </a:pPr>
            <a:r>
              <a:rPr lang="en-GB" sz="1600" dirty="0"/>
              <a:t>Breeding zebras in an attempt to retrieve the colouration gene from the extinct </a:t>
            </a:r>
          </a:p>
          <a:p>
            <a:pPr lvl="1" indent="438150"/>
            <a:r>
              <a:rPr lang="en-GB" sz="1600" dirty="0"/>
              <a:t>Quagga</a:t>
            </a:r>
          </a:p>
        </p:txBody>
      </p:sp>
      <p:pic>
        <p:nvPicPr>
          <p:cNvPr id="20482" name="Picture 2" descr="https://encrypted-tbn1.gstatic.com/images?q=tbn:ANd9GcRfpsEnz7cZfyvhOjL2obh4o_K9bSzWDWBhXi6epKYvC_jGGr7vPg"/>
          <p:cNvPicPr>
            <a:picLocks noChangeAspect="1" noChangeArrowheads="1"/>
          </p:cNvPicPr>
          <p:nvPr/>
        </p:nvPicPr>
        <p:blipFill>
          <a:blip r:embed="rId3" cstate="print"/>
          <a:srcRect/>
          <a:stretch>
            <a:fillRect/>
          </a:stretch>
        </p:blipFill>
        <p:spPr bwMode="auto">
          <a:xfrm>
            <a:off x="2063552" y="620688"/>
            <a:ext cx="4104456" cy="2248648"/>
          </a:xfrm>
          <a:prstGeom prst="rect">
            <a:avLst/>
          </a:prstGeom>
          <a:noFill/>
        </p:spPr>
      </p:pic>
    </p:spTree>
    <p:extLst>
      <p:ext uri="{BB962C8B-B14F-4D97-AF65-F5344CB8AC3E}">
        <p14:creationId xmlns:p14="http://schemas.microsoft.com/office/powerpoint/2010/main" val="101604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526D7396-3997-4A54-B6FA-7D1DD8224CC2}" type="slidenum">
              <a:rPr lang="en-GB" smtClean="0"/>
              <a:pPr/>
              <a:t>17</a:t>
            </a:fld>
            <a:endParaRPr lang="en-GB" smtClean="0"/>
          </a:p>
        </p:txBody>
      </p:sp>
      <p:sp>
        <p:nvSpPr>
          <p:cNvPr id="30724" name="Text Box 4"/>
          <p:cNvSpPr txBox="1">
            <a:spLocks noChangeArrowheads="1"/>
          </p:cNvSpPr>
          <p:nvPr/>
        </p:nvSpPr>
        <p:spPr bwMode="auto">
          <a:xfrm>
            <a:off x="1847528" y="358786"/>
            <a:ext cx="8568952" cy="2431435"/>
          </a:xfrm>
          <a:prstGeom prst="rect">
            <a:avLst/>
          </a:prstGeom>
          <a:noFill/>
          <a:ln w="9525">
            <a:solidFill>
              <a:schemeClr val="tx1"/>
            </a:solidFill>
            <a:miter lim="800000"/>
            <a:headEnd/>
            <a:tailEnd/>
          </a:ln>
        </p:spPr>
        <p:txBody>
          <a:bodyPr wrap="square">
            <a:spAutoFit/>
          </a:bodyPr>
          <a:lstStyle/>
          <a:p>
            <a:r>
              <a:rPr lang="en-GB" sz="1600" dirty="0"/>
              <a:t>Inbreeding (“in family” breeding)</a:t>
            </a:r>
          </a:p>
          <a:p>
            <a:endParaRPr lang="en-GB" sz="800" dirty="0">
              <a:solidFill>
                <a:srgbClr val="FFFF00"/>
              </a:solidFill>
            </a:endParaRPr>
          </a:p>
          <a:p>
            <a:r>
              <a:rPr lang="en-GB" sz="1600" dirty="0"/>
              <a:t>Continuous inbreeding and selective breeding of particular genes (characteristics) to achieve the desired characteristics leads to</a:t>
            </a:r>
          </a:p>
          <a:p>
            <a:endParaRPr lang="en-GB" sz="800" dirty="0"/>
          </a:p>
          <a:p>
            <a:pPr lvl="1" indent="266700">
              <a:buFont typeface="Arial" pitchFamily="34" charset="0"/>
              <a:buChar char="•"/>
            </a:pPr>
            <a:r>
              <a:rPr lang="en-GB" sz="1600" dirty="0"/>
              <a:t>Reduced gene pool (genetic diversity) in long term </a:t>
            </a:r>
          </a:p>
          <a:p>
            <a:pPr lvl="1" indent="266700">
              <a:buFont typeface="Arial" pitchFamily="34" charset="0"/>
              <a:buChar char="•"/>
            </a:pPr>
            <a:endParaRPr lang="en-GB" sz="800" dirty="0"/>
          </a:p>
          <a:p>
            <a:pPr lvl="1" indent="266700">
              <a:buFont typeface="Arial" pitchFamily="34" charset="0"/>
              <a:buChar char="•"/>
            </a:pPr>
            <a:r>
              <a:rPr lang="en-GB" sz="1600" dirty="0"/>
              <a:t>Risk of losing genes – offspring may end up with similar genome</a:t>
            </a:r>
          </a:p>
          <a:p>
            <a:pPr lvl="1" indent="266700">
              <a:buFont typeface="Arial" pitchFamily="34" charset="0"/>
              <a:buChar char="•"/>
            </a:pPr>
            <a:endParaRPr lang="en-GB" sz="800" dirty="0"/>
          </a:p>
          <a:p>
            <a:pPr lvl="1" indent="266700">
              <a:buFont typeface="Arial" pitchFamily="34" charset="0"/>
              <a:buChar char="•"/>
            </a:pPr>
            <a:r>
              <a:rPr lang="en-GB" sz="1600" dirty="0"/>
              <a:t>All offspring susceptible to new disease – may be fatal</a:t>
            </a:r>
          </a:p>
          <a:p>
            <a:pPr lvl="1" indent="266700">
              <a:buFont typeface="Arial" pitchFamily="34" charset="0"/>
              <a:buChar char="•"/>
            </a:pPr>
            <a:endParaRPr lang="en-GB" sz="800" dirty="0"/>
          </a:p>
          <a:p>
            <a:pPr lvl="1" indent="266700">
              <a:buFont typeface="Arial" pitchFamily="34" charset="0"/>
              <a:buChar char="•"/>
            </a:pPr>
            <a:r>
              <a:rPr lang="en-GB" sz="1600" dirty="0"/>
              <a:t>Offspring unable to cope with other environmental stresses – e.g. killed by pesticide</a:t>
            </a:r>
          </a:p>
        </p:txBody>
      </p:sp>
      <p:sp>
        <p:nvSpPr>
          <p:cNvPr id="1026" name="Text Box 2"/>
          <p:cNvSpPr txBox="1">
            <a:spLocks noChangeArrowheads="1"/>
          </p:cNvSpPr>
          <p:nvPr/>
        </p:nvSpPr>
        <p:spPr bwMode="auto">
          <a:xfrm>
            <a:off x="2063552" y="3068960"/>
            <a:ext cx="8136904" cy="32129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pPr>
            <a:r>
              <a:rPr lang="en-GB" sz="1600" b="1" dirty="0">
                <a:latin typeface="Arial" pitchFamily="34" charset="0"/>
                <a:cs typeface="Arial" pitchFamily="34" charset="0"/>
              </a:rPr>
              <a:t>Selective breeding compared with evolution</a:t>
            </a:r>
          </a:p>
          <a:p>
            <a:pPr fontAlgn="base">
              <a:spcBef>
                <a:spcPct val="0"/>
              </a:spcBef>
            </a:pPr>
            <a:endParaRPr lang="en-GB" sz="800" b="1" dirty="0">
              <a:latin typeface="Arial" pitchFamily="34" charset="0"/>
              <a:cs typeface="Arial" pitchFamily="34" charset="0"/>
            </a:endParaRPr>
          </a:p>
          <a:p>
            <a:pPr indent="533400" fontAlgn="base">
              <a:spcBef>
                <a:spcPct val="0"/>
              </a:spcBef>
              <a:buFont typeface="Wingdings" pitchFamily="2" charset="2"/>
              <a:buChar char="§"/>
            </a:pPr>
            <a:r>
              <a:rPr lang="en-GB" sz="1600" dirty="0">
                <a:latin typeface="Arial" pitchFamily="34" charset="0"/>
                <a:cs typeface="Arial" pitchFamily="34" charset="0"/>
              </a:rPr>
              <a:t>The selection pressure in evolution is natural selection, involving the whole </a:t>
            </a:r>
          </a:p>
          <a:p>
            <a:pPr indent="533400" fontAlgn="base">
              <a:spcBef>
                <a:spcPct val="0"/>
              </a:spcBef>
            </a:pPr>
            <a:r>
              <a:rPr lang="en-GB" sz="1600" dirty="0">
                <a:latin typeface="Arial" pitchFamily="34" charset="0"/>
                <a:cs typeface="Arial" pitchFamily="34" charset="0"/>
              </a:rPr>
              <a:t>environment of the organism.  </a:t>
            </a:r>
          </a:p>
          <a:p>
            <a:pPr indent="533400" fontAlgn="base">
              <a:spcBef>
                <a:spcPct val="0"/>
              </a:spcBef>
              <a:buFont typeface="Wingdings" pitchFamily="2" charset="2"/>
              <a:buChar char="§"/>
            </a:pPr>
            <a:endParaRPr lang="en-GB" sz="800" dirty="0">
              <a:latin typeface="Arial" pitchFamily="34" charset="0"/>
              <a:cs typeface="Arial" pitchFamily="34" charset="0"/>
            </a:endParaRPr>
          </a:p>
          <a:p>
            <a:pPr indent="533400" fontAlgn="base">
              <a:spcBef>
                <a:spcPct val="0"/>
              </a:spcBef>
              <a:buFont typeface="Wingdings" pitchFamily="2" charset="2"/>
              <a:buChar char="§"/>
            </a:pPr>
            <a:r>
              <a:rPr lang="en-GB" sz="1600" dirty="0">
                <a:latin typeface="Arial" pitchFamily="34" charset="0"/>
                <a:cs typeface="Arial" pitchFamily="34" charset="0"/>
              </a:rPr>
              <a:t>In selective breeding, the selection pressure is the artificial selection that results </a:t>
            </a:r>
          </a:p>
          <a:p>
            <a:pPr indent="533400" fontAlgn="base">
              <a:spcBef>
                <a:spcPct val="0"/>
              </a:spcBef>
            </a:pPr>
            <a:r>
              <a:rPr lang="en-GB" sz="1600" dirty="0">
                <a:latin typeface="Arial" pitchFamily="34" charset="0"/>
                <a:cs typeface="Arial" pitchFamily="34" charset="0"/>
              </a:rPr>
              <a:t>from the breeder’s choice of parents. </a:t>
            </a:r>
            <a:r>
              <a:rPr lang="en-GB" sz="1600" dirty="0" smtClean="0">
                <a:latin typeface="Arial" pitchFamily="34" charset="0"/>
                <a:cs typeface="Arial" pitchFamily="34" charset="0"/>
              </a:rPr>
              <a:t>The </a:t>
            </a:r>
            <a:r>
              <a:rPr lang="en-GB" sz="1600" dirty="0">
                <a:latin typeface="Arial" pitchFamily="34" charset="0"/>
                <a:cs typeface="Arial" pitchFamily="34" charset="0"/>
              </a:rPr>
              <a:t>change is </a:t>
            </a:r>
            <a:r>
              <a:rPr lang="en-GB" sz="1600" dirty="0" err="1">
                <a:latin typeface="Arial" pitchFamily="34" charset="0"/>
                <a:cs typeface="Arial" pitchFamily="34" charset="0"/>
              </a:rPr>
              <a:t>commonl</a:t>
            </a:r>
            <a:endParaRPr lang="en-GB" sz="1600" dirty="0">
              <a:latin typeface="Arial" pitchFamily="34" charset="0"/>
              <a:cs typeface="Arial" pitchFamily="34" charset="0"/>
            </a:endParaRPr>
          </a:p>
          <a:p>
            <a:pPr indent="533400" fontAlgn="base">
              <a:spcBef>
                <a:spcPct val="0"/>
              </a:spcBef>
              <a:buFont typeface="Wingdings" pitchFamily="2" charset="2"/>
              <a:buChar char="§"/>
            </a:pPr>
            <a:endParaRPr lang="en-GB" sz="800" dirty="0">
              <a:latin typeface="Arial" pitchFamily="34" charset="0"/>
              <a:cs typeface="Arial" pitchFamily="34" charset="0"/>
            </a:endParaRPr>
          </a:p>
          <a:p>
            <a:pPr indent="533400" fontAlgn="base">
              <a:spcBef>
                <a:spcPct val="0"/>
              </a:spcBef>
              <a:buFont typeface="Wingdings" pitchFamily="2" charset="2"/>
              <a:buChar char="§"/>
            </a:pPr>
            <a:r>
              <a:rPr lang="en-GB" sz="1600" dirty="0">
                <a:latin typeface="Arial" pitchFamily="34" charset="0"/>
                <a:cs typeface="Arial" pitchFamily="34" charset="0"/>
              </a:rPr>
              <a:t>In selective breeding, the change selected may not be an advantage to the </a:t>
            </a:r>
          </a:p>
          <a:p>
            <a:pPr indent="533400" fontAlgn="base">
              <a:spcBef>
                <a:spcPct val="0"/>
              </a:spcBef>
            </a:pPr>
            <a:r>
              <a:rPr lang="en-GB" sz="1600" dirty="0">
                <a:latin typeface="Arial" pitchFamily="34" charset="0"/>
                <a:cs typeface="Arial" pitchFamily="34" charset="0"/>
              </a:rPr>
              <a:t>organism in its environment.  </a:t>
            </a:r>
          </a:p>
          <a:p>
            <a:pPr indent="533400" fontAlgn="base">
              <a:spcBef>
                <a:spcPct val="0"/>
              </a:spcBef>
              <a:buFont typeface="Wingdings" pitchFamily="2" charset="2"/>
              <a:buChar char="§"/>
            </a:pPr>
            <a:endParaRPr lang="en-GB" sz="800" dirty="0">
              <a:latin typeface="Arial" pitchFamily="34" charset="0"/>
              <a:cs typeface="Arial" pitchFamily="34" charset="0"/>
            </a:endParaRPr>
          </a:p>
          <a:p>
            <a:pPr indent="533400" fontAlgn="base">
              <a:spcBef>
                <a:spcPct val="0"/>
              </a:spcBef>
              <a:buFont typeface="Wingdings" pitchFamily="2" charset="2"/>
              <a:buChar char="§"/>
            </a:pPr>
            <a:r>
              <a:rPr lang="en-GB" sz="1600" dirty="0">
                <a:latin typeface="Arial" pitchFamily="34" charset="0"/>
                <a:cs typeface="Arial" pitchFamily="34" charset="0"/>
              </a:rPr>
              <a:t>In evolution, the organism’s adaptation to the environment is favoured</a:t>
            </a:r>
          </a:p>
          <a:p>
            <a:pPr indent="533400" fontAlgn="base">
              <a:spcBef>
                <a:spcPct val="0"/>
              </a:spcBef>
              <a:buFont typeface="Wingdings" pitchFamily="2" charset="2"/>
              <a:buChar char="§"/>
            </a:pPr>
            <a:endParaRPr lang="en-GB" sz="800" dirty="0">
              <a:latin typeface="Arial" pitchFamily="34" charset="0"/>
              <a:cs typeface="Arial" pitchFamily="34" charset="0"/>
            </a:endParaRPr>
          </a:p>
          <a:p>
            <a:pPr indent="533400" fontAlgn="base">
              <a:spcBef>
                <a:spcPct val="0"/>
              </a:spcBef>
              <a:buFont typeface="Wingdings" pitchFamily="2" charset="2"/>
              <a:buChar char="§"/>
            </a:pPr>
            <a:r>
              <a:rPr lang="en-GB" sz="1600" dirty="0">
                <a:latin typeface="Arial" pitchFamily="34" charset="0"/>
                <a:cs typeface="Arial" pitchFamily="34" charset="0"/>
              </a:rPr>
              <a:t>One character may be selected, whereas in evolution the organism’s total fitness </a:t>
            </a:r>
          </a:p>
          <a:p>
            <a:pPr indent="533400" fontAlgn="base">
              <a:spcBef>
                <a:spcPct val="0"/>
              </a:spcBef>
            </a:pPr>
            <a:r>
              <a:rPr lang="en-GB" sz="1600" dirty="0">
                <a:latin typeface="Arial" pitchFamily="34" charset="0"/>
                <a:cs typeface="Arial" pitchFamily="34" charset="0"/>
              </a:rPr>
              <a:t>for its environment is selected</a:t>
            </a:r>
          </a:p>
          <a:p>
            <a:pPr fontAlgn="base">
              <a:spcBef>
                <a:spcPct val="0"/>
              </a:spcBef>
            </a:pPr>
            <a:endParaRPr lang="en-GB" sz="800" dirty="0">
              <a:solidFill>
                <a:schemeClr val="bg1"/>
              </a:solidFill>
              <a:latin typeface="Arial" pitchFamily="34" charset="0"/>
              <a:cs typeface="Arial" pitchFamily="34" charset="0"/>
            </a:endParaRPr>
          </a:p>
          <a:p>
            <a:pPr fontAlgn="base">
              <a:spcBef>
                <a:spcPct val="0"/>
              </a:spcBef>
            </a:pPr>
            <a:r>
              <a:rPr lang="en-GB" sz="1600" dirty="0" smtClean="0">
                <a:solidFill>
                  <a:schemeClr val="bg1"/>
                </a:solidFill>
                <a:latin typeface="Arial" pitchFamily="34" charset="0"/>
                <a:cs typeface="Arial" pitchFamily="34" charset="0"/>
              </a:rPr>
              <a:t>y </a:t>
            </a:r>
            <a:r>
              <a:rPr lang="en-GB" sz="1600" dirty="0">
                <a:solidFill>
                  <a:schemeClr val="bg1"/>
                </a:solidFill>
                <a:latin typeface="Arial" pitchFamily="34" charset="0"/>
                <a:cs typeface="Arial" pitchFamily="34" charset="0"/>
              </a:rPr>
              <a:t>faster than that achieved by natural selection</a:t>
            </a:r>
            <a:endParaRPr lang="en-US"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28641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p>
            <a:fld id="{F1090DAB-DA37-4E56-9A31-B99F05AB444E}" type="slidenum">
              <a:rPr lang="en-GB" smtClean="0"/>
              <a:pPr/>
              <a:t>18</a:t>
            </a:fld>
            <a:endParaRPr lang="en-GB" smtClean="0"/>
          </a:p>
        </p:txBody>
      </p:sp>
      <p:sp>
        <p:nvSpPr>
          <p:cNvPr id="33795" name="Text Box 2"/>
          <p:cNvSpPr txBox="1">
            <a:spLocks noChangeArrowheads="1"/>
          </p:cNvSpPr>
          <p:nvPr/>
        </p:nvSpPr>
        <p:spPr bwMode="auto">
          <a:xfrm>
            <a:off x="1827102" y="115888"/>
            <a:ext cx="3919598" cy="338554"/>
          </a:xfrm>
          <a:prstGeom prst="rect">
            <a:avLst/>
          </a:prstGeom>
          <a:noFill/>
          <a:ln w="9525">
            <a:solidFill>
              <a:schemeClr val="accent1"/>
            </a:solidFill>
            <a:miter lim="800000"/>
            <a:headEnd/>
            <a:tailEnd/>
          </a:ln>
        </p:spPr>
        <p:txBody>
          <a:bodyPr wrap="none">
            <a:spAutoFit/>
          </a:bodyPr>
          <a:lstStyle/>
          <a:p>
            <a:pPr algn="ctr"/>
            <a:r>
              <a:rPr lang="en-GB" sz="1600" dirty="0"/>
              <a:t>Using Chemicals to Improve Food Production</a:t>
            </a:r>
          </a:p>
        </p:txBody>
      </p:sp>
      <p:sp>
        <p:nvSpPr>
          <p:cNvPr id="33796" name="Text Box 3"/>
          <p:cNvSpPr txBox="1">
            <a:spLocks noChangeArrowheads="1"/>
          </p:cNvSpPr>
          <p:nvPr/>
        </p:nvSpPr>
        <p:spPr bwMode="auto">
          <a:xfrm>
            <a:off x="1631951" y="548680"/>
            <a:ext cx="8912225" cy="6247864"/>
          </a:xfrm>
          <a:prstGeom prst="rect">
            <a:avLst/>
          </a:prstGeom>
          <a:solidFill>
            <a:schemeClr val="accent3"/>
          </a:solidFill>
          <a:ln w="9525">
            <a:noFill/>
            <a:miter lim="800000"/>
            <a:headEnd/>
            <a:tailEnd/>
          </a:ln>
        </p:spPr>
        <p:txBody>
          <a:bodyPr>
            <a:spAutoFit/>
          </a:bodyPr>
          <a:lstStyle/>
          <a:p>
            <a:pPr marL="171450" indent="-171450"/>
            <a:r>
              <a:rPr lang="en-GB" sz="1600" dirty="0"/>
              <a:t>Fertilisers</a:t>
            </a:r>
            <a:endParaRPr lang="en-GB" sz="1600" i="1" dirty="0"/>
          </a:p>
          <a:p>
            <a:pPr marL="171450" indent="-171450"/>
            <a:endParaRPr lang="en-GB" sz="800" b="1" dirty="0"/>
          </a:p>
          <a:p>
            <a:pPr marL="171450" indent="-171450"/>
            <a:r>
              <a:rPr lang="en-GB" sz="1600" dirty="0"/>
              <a:t>Minerals in soil are used up during crop growth.  </a:t>
            </a:r>
          </a:p>
          <a:p>
            <a:pPr marL="171450" indent="-171450"/>
            <a:endParaRPr lang="en-GB" sz="800" dirty="0"/>
          </a:p>
          <a:p>
            <a:pPr marL="171450" indent="-171450"/>
            <a:r>
              <a:rPr lang="en-GB" sz="1600" dirty="0"/>
              <a:t>Fertilisers are chemicals added to soil to provide (replace) essential minerals (mainly N, P, and </a:t>
            </a:r>
          </a:p>
          <a:p>
            <a:pPr marL="171450" indent="-171450"/>
            <a:r>
              <a:rPr lang="en-GB" sz="1600" dirty="0"/>
              <a:t>K) required by the plant for growth  - fertilisers increase the rate of plant growth and therefore </a:t>
            </a:r>
          </a:p>
          <a:p>
            <a:pPr marL="171450" indent="-171450"/>
            <a:r>
              <a:rPr lang="en-GB" sz="1600" dirty="0"/>
              <a:t>increase the yield</a:t>
            </a:r>
          </a:p>
          <a:p>
            <a:pPr marL="171450" indent="-171450"/>
            <a:endParaRPr lang="en-GB" sz="800" dirty="0"/>
          </a:p>
          <a:p>
            <a:pPr marL="457200" indent="-457200">
              <a:buFont typeface="Arial" pitchFamily="34" charset="0"/>
              <a:buChar char="•"/>
            </a:pPr>
            <a:r>
              <a:rPr lang="en-GB" sz="1600" dirty="0"/>
              <a:t>Provide minerals required for biochemical reactions and structural components  in the plant </a:t>
            </a:r>
          </a:p>
          <a:p>
            <a:pPr marL="457200" indent="-457200"/>
            <a:endParaRPr lang="en-GB" sz="800" dirty="0"/>
          </a:p>
          <a:p>
            <a:pPr marL="457200" lvl="3" indent="-457200"/>
            <a:r>
              <a:rPr lang="en-GB" sz="1600" dirty="0"/>
              <a:t>		N	DNA/RNA nitrogenous bases; amino acids; vitamins</a:t>
            </a:r>
            <a:endParaRPr lang="en-GB" sz="800" dirty="0"/>
          </a:p>
          <a:p>
            <a:pPr marL="457200" lvl="3" indent="-457200"/>
            <a:r>
              <a:rPr lang="en-GB" sz="1600" dirty="0"/>
              <a:t>		P	ADP/ATP; nucleic acids; phospholipids (cell membranes)</a:t>
            </a:r>
            <a:endParaRPr lang="en-GB" sz="800" dirty="0"/>
          </a:p>
          <a:p>
            <a:pPr marL="457200" lvl="3" indent="-457200"/>
            <a:r>
              <a:rPr lang="en-GB" sz="1600" dirty="0"/>
              <a:t>		K	Stomatal opening, osmotic balance</a:t>
            </a:r>
          </a:p>
          <a:p>
            <a:pPr marL="457200" indent="-457200"/>
            <a:endParaRPr lang="en-GB" sz="800" dirty="0"/>
          </a:p>
          <a:p>
            <a:pPr marL="457200" indent="-457200">
              <a:buFontTx/>
              <a:buChar char="•"/>
            </a:pPr>
            <a:r>
              <a:rPr lang="en-GB" sz="1600" dirty="0"/>
              <a:t>Fertilisers can be natural (compost; manure) or artificial (man made)</a:t>
            </a:r>
          </a:p>
          <a:p>
            <a:pPr marL="457200" indent="-457200">
              <a:buFontTx/>
              <a:buChar char="•"/>
            </a:pPr>
            <a:endParaRPr lang="en-GB" sz="800" dirty="0"/>
          </a:p>
          <a:p>
            <a:pPr marL="457200" indent="-457200">
              <a:buFontTx/>
              <a:buChar char="•"/>
            </a:pPr>
            <a:r>
              <a:rPr lang="en-GB" sz="1600" dirty="0"/>
              <a:t>Organic fertilisers improve soil structure – retain water, help root growth, provide a slow release of nutrients on decay</a:t>
            </a:r>
          </a:p>
          <a:p>
            <a:pPr marL="457200" indent="-457200">
              <a:buFontTx/>
              <a:buChar char="•"/>
            </a:pPr>
            <a:endParaRPr lang="en-GB" sz="800" dirty="0"/>
          </a:p>
          <a:p>
            <a:pPr marL="457200" indent="-457200">
              <a:buFontTx/>
              <a:buChar char="•"/>
            </a:pPr>
            <a:r>
              <a:rPr lang="en-GB" sz="1600" dirty="0"/>
              <a:t>Adding fertiliser increases yield to a point – any extra fertiliser is wasted.  Fertiliser needs to be added  while the plant is growing actively</a:t>
            </a:r>
          </a:p>
          <a:p>
            <a:pPr marL="457200" indent="-457200">
              <a:buFontTx/>
              <a:buChar char="•"/>
            </a:pPr>
            <a:endParaRPr lang="en-GB" sz="800" dirty="0"/>
          </a:p>
          <a:p>
            <a:pPr marL="457200" indent="-457200">
              <a:buFontTx/>
              <a:buChar char="•"/>
            </a:pPr>
            <a:r>
              <a:rPr lang="en-GB" sz="1600" dirty="0"/>
              <a:t>Adding large amounts of fertiliser may decrease the yield  - the high concentration of mineral ions decreases the water potential  of the water surrounding the root hairs, causing water to be lost from the roots down a water potential gradient by osmosis</a:t>
            </a:r>
          </a:p>
          <a:p>
            <a:pPr marL="457200" indent="-457200">
              <a:buFontTx/>
              <a:buChar char="•"/>
            </a:pPr>
            <a:endParaRPr lang="en-GB" sz="800" dirty="0"/>
          </a:p>
          <a:p>
            <a:pPr marL="457200" indent="-457200">
              <a:buFontTx/>
              <a:buChar char="•"/>
            </a:pPr>
            <a:r>
              <a:rPr lang="en-GB" sz="1600" dirty="0"/>
              <a:t>Leaching of excess fertiliser may pollute streams , rivers, and lakes – resulting in eutrophication and death of aquatic life</a:t>
            </a:r>
          </a:p>
          <a:p>
            <a:pPr marL="457200" indent="-457200">
              <a:buFontTx/>
              <a:buChar char="•"/>
            </a:pPr>
            <a:endParaRPr lang="en-GB" sz="800" dirty="0"/>
          </a:p>
          <a:p>
            <a:pPr marL="457200" indent="-457200">
              <a:buFontTx/>
              <a:buChar char="•"/>
            </a:pPr>
            <a:r>
              <a:rPr lang="en-GB" sz="1600" dirty="0"/>
              <a:t>Fertilisers are removed  from the soil during harvesting</a:t>
            </a:r>
          </a:p>
        </p:txBody>
      </p:sp>
    </p:spTree>
    <p:extLst>
      <p:ext uri="{BB962C8B-B14F-4D97-AF65-F5344CB8AC3E}">
        <p14:creationId xmlns:p14="http://schemas.microsoft.com/office/powerpoint/2010/main" val="3350499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a:noFill/>
        </p:spPr>
        <p:txBody>
          <a:bodyPr/>
          <a:lstStyle/>
          <a:p>
            <a:fld id="{C2CF2796-16BF-411B-9B5E-4EC094815478}" type="slidenum">
              <a:rPr lang="en-GB" smtClean="0"/>
              <a:pPr/>
              <a:t>19</a:t>
            </a:fld>
            <a:endParaRPr lang="en-GB" smtClean="0"/>
          </a:p>
        </p:txBody>
      </p:sp>
      <p:sp>
        <p:nvSpPr>
          <p:cNvPr id="34819" name="TextBox 2"/>
          <p:cNvSpPr txBox="1">
            <a:spLocks noChangeArrowheads="1"/>
          </p:cNvSpPr>
          <p:nvPr/>
        </p:nvSpPr>
        <p:spPr bwMode="auto">
          <a:xfrm>
            <a:off x="3431704" y="116633"/>
            <a:ext cx="4284000" cy="2923877"/>
          </a:xfrm>
          <a:prstGeom prst="rect">
            <a:avLst/>
          </a:prstGeom>
          <a:solidFill>
            <a:schemeClr val="accent4">
              <a:lumMod val="85000"/>
              <a:lumOff val="15000"/>
            </a:schemeClr>
          </a:solidFill>
          <a:ln w="9525">
            <a:solidFill>
              <a:schemeClr val="tx2">
                <a:lumMod val="20000"/>
                <a:lumOff val="80000"/>
              </a:schemeClr>
            </a:solidFill>
            <a:miter lim="800000"/>
            <a:headEnd/>
            <a:tailEnd/>
          </a:ln>
        </p:spPr>
        <p:txBody>
          <a:bodyPr wrap="square">
            <a:spAutoFit/>
          </a:bodyPr>
          <a:lstStyle/>
          <a:p>
            <a:r>
              <a:rPr lang="en-GB" sz="1600" dirty="0">
                <a:solidFill>
                  <a:srgbClr val="FFFF00"/>
                </a:solidFill>
              </a:rPr>
              <a:t>Ammonium nitrate</a:t>
            </a:r>
            <a:r>
              <a:rPr lang="en-GB" sz="1600" dirty="0"/>
              <a:t> is a widely used  fertiliser and is manufactured in industry  </a:t>
            </a:r>
          </a:p>
          <a:p>
            <a:endParaRPr lang="en-GB" sz="800" dirty="0"/>
          </a:p>
          <a:p>
            <a:pPr indent="361950">
              <a:buFont typeface="Wingdings" pitchFamily="2" charset="2"/>
              <a:buChar char="§"/>
            </a:pPr>
            <a:r>
              <a:rPr lang="en-GB" sz="1600" dirty="0"/>
              <a:t>The nitrogen is used by the plant for </a:t>
            </a:r>
          </a:p>
          <a:p>
            <a:pPr indent="361950"/>
            <a:r>
              <a:rPr lang="en-GB" sz="1600" dirty="0"/>
              <a:t>making amino acids (proteins) and </a:t>
            </a:r>
          </a:p>
          <a:p>
            <a:pPr indent="361950"/>
            <a:r>
              <a:rPr lang="en-GB" sz="1600" dirty="0"/>
              <a:t>other nitrogen containing chemicals</a:t>
            </a:r>
          </a:p>
          <a:p>
            <a:pPr indent="361950">
              <a:buFont typeface="Wingdings" pitchFamily="2" charset="2"/>
              <a:buChar char="§"/>
            </a:pPr>
            <a:endParaRPr lang="en-GB" sz="800" dirty="0"/>
          </a:p>
          <a:p>
            <a:pPr indent="361950">
              <a:buFont typeface="Wingdings" pitchFamily="2" charset="2"/>
              <a:buChar char="§"/>
            </a:pPr>
            <a:r>
              <a:rPr lang="en-GB" sz="1600" dirty="0"/>
              <a:t>Using manufactured fertilisers allows </a:t>
            </a:r>
          </a:p>
          <a:p>
            <a:pPr indent="361950"/>
            <a:r>
              <a:rPr lang="en-GB" sz="1600" dirty="0"/>
              <a:t>the farmer to apply the right quantity of </a:t>
            </a:r>
          </a:p>
          <a:p>
            <a:pPr indent="361950"/>
            <a:r>
              <a:rPr lang="en-GB" sz="1600" dirty="0"/>
              <a:t>fertiliser</a:t>
            </a:r>
          </a:p>
          <a:p>
            <a:pPr indent="361950">
              <a:buFont typeface="Wingdings" pitchFamily="2" charset="2"/>
              <a:buChar char="§"/>
            </a:pPr>
            <a:endParaRPr lang="en-GB" sz="800" dirty="0"/>
          </a:p>
          <a:p>
            <a:pPr indent="361950">
              <a:buFont typeface="Wingdings" pitchFamily="2" charset="2"/>
              <a:buChar char="§"/>
            </a:pPr>
            <a:r>
              <a:rPr lang="en-GB" sz="1600" dirty="0"/>
              <a:t>Using manure gives an </a:t>
            </a:r>
            <a:r>
              <a:rPr lang="en-GB" sz="1600" u="sng" dirty="0"/>
              <a:t>idea</a:t>
            </a:r>
            <a:r>
              <a:rPr lang="en-GB" sz="1600" dirty="0"/>
              <a:t> of how much </a:t>
            </a:r>
          </a:p>
          <a:p>
            <a:pPr indent="361950"/>
            <a:r>
              <a:rPr lang="en-GB" sz="1600" dirty="0"/>
              <a:t>should be used to get the best yield</a:t>
            </a:r>
          </a:p>
        </p:txBody>
      </p:sp>
      <p:pic>
        <p:nvPicPr>
          <p:cNvPr id="34820" name="Picture 2" descr="https://encrypted-tbn2.google.com/images?q=tbn:ANd9GcRzXCbBPmjXKEebeTgDzNyFcOUTuB0EnWlF03ydXxeo1GC5GCSe"/>
          <p:cNvPicPr>
            <a:picLocks noChangeAspect="1" noChangeArrowheads="1"/>
          </p:cNvPicPr>
          <p:nvPr/>
        </p:nvPicPr>
        <p:blipFill>
          <a:blip r:embed="rId2" cstate="print"/>
          <a:srcRect t="13303"/>
          <a:stretch>
            <a:fillRect/>
          </a:stretch>
        </p:blipFill>
        <p:spPr bwMode="auto">
          <a:xfrm>
            <a:off x="7820570" y="404664"/>
            <a:ext cx="2739926" cy="2232248"/>
          </a:xfrm>
          <a:prstGeom prst="rect">
            <a:avLst/>
          </a:prstGeom>
          <a:noFill/>
          <a:ln w="9525">
            <a:noFill/>
            <a:miter lim="800000"/>
            <a:headEnd/>
            <a:tailEnd/>
          </a:ln>
        </p:spPr>
      </p:pic>
      <p:pic>
        <p:nvPicPr>
          <p:cNvPr id="34821" name="Picture 4" descr="https://encrypted-tbn1.google.com/images?q=tbn:ANd9GcT-b6hDjhl6dXWfLwIQgKDOqhqgfETHS1Y-kwub1jMNaMkEkCoa"/>
          <p:cNvPicPr>
            <a:picLocks noChangeAspect="1" noChangeArrowheads="1"/>
          </p:cNvPicPr>
          <p:nvPr/>
        </p:nvPicPr>
        <p:blipFill>
          <a:blip r:embed="rId3" cstate="print"/>
          <a:srcRect l="7755" r="6955" b="3677"/>
          <a:stretch>
            <a:fillRect/>
          </a:stretch>
        </p:blipFill>
        <p:spPr bwMode="auto">
          <a:xfrm>
            <a:off x="1631356" y="332656"/>
            <a:ext cx="1656333" cy="2482840"/>
          </a:xfrm>
          <a:prstGeom prst="rect">
            <a:avLst/>
          </a:prstGeom>
          <a:noFill/>
          <a:ln w="9525">
            <a:noFill/>
            <a:miter lim="800000"/>
            <a:headEnd/>
            <a:tailEnd/>
          </a:ln>
        </p:spPr>
      </p:pic>
      <p:sp>
        <p:nvSpPr>
          <p:cNvPr id="34822" name="Rectangle 5"/>
          <p:cNvSpPr>
            <a:spLocks noChangeArrowheads="1"/>
          </p:cNvSpPr>
          <p:nvPr/>
        </p:nvSpPr>
        <p:spPr bwMode="auto">
          <a:xfrm>
            <a:off x="1631850" y="3356993"/>
            <a:ext cx="6696398" cy="3293209"/>
          </a:xfrm>
          <a:prstGeom prst="rect">
            <a:avLst/>
          </a:prstGeom>
          <a:solidFill>
            <a:schemeClr val="accent3"/>
          </a:solidFill>
          <a:ln w="9525">
            <a:noFill/>
            <a:miter lim="800000"/>
            <a:headEnd/>
            <a:tailEnd/>
          </a:ln>
        </p:spPr>
        <p:txBody>
          <a:bodyPr wrap="square">
            <a:spAutoFit/>
          </a:bodyPr>
          <a:lstStyle/>
          <a:p>
            <a:pPr marL="171450" indent="-171450"/>
            <a:r>
              <a:rPr lang="en-GB" sz="1600" dirty="0">
                <a:solidFill>
                  <a:srgbClr val="FFFF00"/>
                </a:solidFill>
              </a:rPr>
              <a:t>Pesticides </a:t>
            </a:r>
          </a:p>
          <a:p>
            <a:pPr marL="171450" indent="-171450"/>
            <a:endParaRPr lang="en-GB" sz="800" dirty="0"/>
          </a:p>
          <a:p>
            <a:pPr marL="171450" indent="-171450"/>
            <a:r>
              <a:rPr lang="en-GB" sz="1600" dirty="0"/>
              <a:t>Pesticides increase crop yields by killing pests (insects, rats, snails) that </a:t>
            </a:r>
          </a:p>
          <a:p>
            <a:pPr marL="171450" indent="-171450"/>
            <a:r>
              <a:rPr lang="en-GB" sz="1600" dirty="0"/>
              <a:t>feed on the crops – they increase yield by preventing damage and </a:t>
            </a:r>
          </a:p>
          <a:p>
            <a:pPr marL="171450" indent="-171450"/>
            <a:r>
              <a:rPr lang="en-GB" sz="1600" dirty="0"/>
              <a:t>destruction of crops.  Include insecticides, rodenticides, and fungicides; </a:t>
            </a:r>
          </a:p>
          <a:p>
            <a:pPr marL="171450" indent="-171450"/>
            <a:r>
              <a:rPr lang="en-GB" sz="1600" dirty="0"/>
              <a:t>herbicides are used to kill weeds </a:t>
            </a:r>
          </a:p>
          <a:p>
            <a:pPr marL="171450" indent="-171450"/>
            <a:endParaRPr lang="en-GB" sz="800" dirty="0"/>
          </a:p>
          <a:p>
            <a:pPr marL="628650" lvl="1" indent="-171450">
              <a:buFontTx/>
              <a:buChar char="•"/>
            </a:pPr>
            <a:r>
              <a:rPr lang="en-GB" sz="1600" dirty="0"/>
              <a:t>Broad spectrum – kill a range of different species – non pest species may also be	harmed</a:t>
            </a:r>
          </a:p>
          <a:p>
            <a:pPr marL="628650" lvl="1" indent="-171450">
              <a:buFontTx/>
              <a:buChar char="•"/>
            </a:pPr>
            <a:r>
              <a:rPr lang="en-GB" sz="1600" dirty="0"/>
              <a:t>Specific – kill only one species</a:t>
            </a:r>
          </a:p>
          <a:p>
            <a:pPr marL="628650" lvl="1" indent="-171450">
              <a:buFontTx/>
              <a:buChar char="•"/>
            </a:pPr>
            <a:r>
              <a:rPr lang="en-GB" sz="1600" dirty="0"/>
              <a:t>Animals may be treated topically with pesticides – e.g. to kill ticks that live in wool (e.g. sheep) by dipping</a:t>
            </a:r>
          </a:p>
          <a:p>
            <a:pPr marL="628650" lvl="1" indent="-171450">
              <a:buFontTx/>
              <a:buChar char="•"/>
            </a:pPr>
            <a:r>
              <a:rPr lang="en-GB" sz="1600" dirty="0"/>
              <a:t>Danger of pollution – bioaccumulation in food chain; persistence in environment</a:t>
            </a:r>
          </a:p>
        </p:txBody>
      </p:sp>
      <p:pic>
        <p:nvPicPr>
          <p:cNvPr id="34823" name="Picture 5"/>
          <p:cNvPicPr>
            <a:picLocks noChangeAspect="1" noChangeArrowheads="1"/>
          </p:cNvPicPr>
          <p:nvPr/>
        </p:nvPicPr>
        <p:blipFill>
          <a:blip r:embed="rId4" cstate="print"/>
          <a:srcRect l="38942" t="13790" r="5743"/>
          <a:stretch>
            <a:fillRect/>
          </a:stretch>
        </p:blipFill>
        <p:spPr bwMode="auto">
          <a:xfrm>
            <a:off x="8554204" y="3501008"/>
            <a:ext cx="1862277" cy="2160240"/>
          </a:xfrm>
          <a:prstGeom prst="rect">
            <a:avLst/>
          </a:prstGeom>
          <a:noFill/>
          <a:ln w="9525">
            <a:noFill/>
            <a:miter lim="800000"/>
            <a:headEnd/>
            <a:tailEnd/>
          </a:ln>
        </p:spPr>
      </p:pic>
      <p:sp>
        <p:nvSpPr>
          <p:cNvPr id="8" name="TextBox 7"/>
          <p:cNvSpPr txBox="1"/>
          <p:nvPr/>
        </p:nvSpPr>
        <p:spPr>
          <a:xfrm>
            <a:off x="8436768" y="5786680"/>
            <a:ext cx="2123728" cy="738664"/>
          </a:xfrm>
          <a:prstGeom prst="rect">
            <a:avLst/>
          </a:prstGeom>
          <a:solidFill>
            <a:schemeClr val="accent1">
              <a:lumMod val="10000"/>
            </a:schemeClr>
          </a:solidFill>
          <a:ln>
            <a:solidFill>
              <a:schemeClr val="tx2">
                <a:lumMod val="20000"/>
                <a:lumOff val="80000"/>
              </a:schemeClr>
            </a:solidFill>
          </a:ln>
        </p:spPr>
        <p:txBody>
          <a:bodyPr wrap="square" rtlCol="0">
            <a:spAutoFit/>
          </a:bodyPr>
          <a:lstStyle/>
          <a:p>
            <a:r>
              <a:rPr lang="en-GB" sz="1400" dirty="0"/>
              <a:t>Liquid copper is uses as a fungicide – to treat raspberry cane blight</a:t>
            </a:r>
          </a:p>
        </p:txBody>
      </p:sp>
    </p:spTree>
    <p:extLst>
      <p:ext uri="{BB962C8B-B14F-4D97-AF65-F5344CB8AC3E}">
        <p14:creationId xmlns:p14="http://schemas.microsoft.com/office/powerpoint/2010/main" val="4004645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9716"/>
            <a:ext cx="6563032" cy="3970318"/>
          </a:xfrm>
          <a:prstGeom prst="rect">
            <a:avLst/>
          </a:prstGeom>
          <a:noFill/>
        </p:spPr>
        <p:txBody>
          <a:bodyPr wrap="square" rtlCol="0">
            <a:spAutoFit/>
          </a:bodyPr>
          <a:lstStyle/>
          <a:p>
            <a:r>
              <a:rPr lang="en-GB" sz="2400" u="sng" dirty="0" smtClean="0"/>
              <a:t>20</a:t>
            </a:r>
            <a:r>
              <a:rPr lang="en-GB" sz="2400" u="sng" baseline="30000" dirty="0" smtClean="0"/>
              <a:t>th</a:t>
            </a:r>
            <a:r>
              <a:rPr lang="en-GB" sz="2400" u="sng" dirty="0" smtClean="0"/>
              <a:t> January 2014 </a:t>
            </a:r>
          </a:p>
          <a:p>
            <a:r>
              <a:rPr lang="en-GB" sz="2400" u="sng" dirty="0" smtClean="0"/>
              <a:t>Food production</a:t>
            </a:r>
          </a:p>
          <a:p>
            <a:endParaRPr lang="en-GB" sz="2400" dirty="0"/>
          </a:p>
          <a:p>
            <a:r>
              <a:rPr lang="en-GB" sz="2400" dirty="0" smtClean="0"/>
              <a:t>Do Now:</a:t>
            </a:r>
          </a:p>
          <a:p>
            <a:r>
              <a:rPr lang="en-GB" sz="2400" dirty="0" smtClean="0"/>
              <a:t>How can we make food production more efficient ?</a:t>
            </a:r>
          </a:p>
          <a:p>
            <a:r>
              <a:rPr lang="en-GB" sz="2400" dirty="0" smtClean="0"/>
              <a:t>Why do we need to improve food production?</a:t>
            </a:r>
          </a:p>
          <a:p>
            <a:r>
              <a:rPr lang="en-GB" sz="2400" dirty="0" smtClean="0"/>
              <a:t>Where does our energy and nutrition originally come from?</a:t>
            </a:r>
          </a:p>
          <a:p>
            <a:r>
              <a:rPr lang="en-GB" sz="2400" dirty="0" smtClean="0"/>
              <a:t>What is the basis of all food chains?</a:t>
            </a:r>
          </a:p>
          <a:p>
            <a:endParaRPr lang="en-GB" dirty="0" smtClean="0"/>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32" y="2932246"/>
            <a:ext cx="3970753" cy="2941684"/>
          </a:xfrm>
          <a:prstGeom prst="rect">
            <a:avLst/>
          </a:prstGeom>
        </p:spPr>
      </p:pic>
    </p:spTree>
    <p:extLst>
      <p:ext uri="{BB962C8B-B14F-4D97-AF65-F5344CB8AC3E}">
        <p14:creationId xmlns:p14="http://schemas.microsoft.com/office/powerpoint/2010/main" val="1980106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a:noFill/>
        </p:spPr>
        <p:txBody>
          <a:bodyPr/>
          <a:lstStyle/>
          <a:p>
            <a:fld id="{8CF0E8C6-2694-4108-9280-13561F464E62}" type="slidenum">
              <a:rPr lang="en-GB" smtClean="0"/>
              <a:pPr/>
              <a:t>20</a:t>
            </a:fld>
            <a:endParaRPr lang="en-GB" smtClean="0"/>
          </a:p>
        </p:txBody>
      </p:sp>
      <p:sp>
        <p:nvSpPr>
          <p:cNvPr id="35843" name="TextBox 2"/>
          <p:cNvSpPr txBox="1">
            <a:spLocks noChangeArrowheads="1"/>
          </p:cNvSpPr>
          <p:nvPr/>
        </p:nvSpPr>
        <p:spPr bwMode="auto">
          <a:xfrm>
            <a:off x="1652415" y="254258"/>
            <a:ext cx="8278998" cy="1446550"/>
          </a:xfrm>
          <a:prstGeom prst="rect">
            <a:avLst/>
          </a:prstGeom>
          <a:solidFill>
            <a:schemeClr val="accent3"/>
          </a:solidFill>
          <a:ln w="9525">
            <a:solidFill>
              <a:schemeClr val="accent1"/>
            </a:solidFill>
            <a:miter lim="800000"/>
            <a:headEnd/>
            <a:tailEnd/>
          </a:ln>
        </p:spPr>
        <p:txBody>
          <a:bodyPr wrap="none">
            <a:spAutoFit/>
          </a:bodyPr>
          <a:lstStyle/>
          <a:p>
            <a:r>
              <a:rPr lang="en-GB" sz="1600" dirty="0"/>
              <a:t>Herbicides (“weed killers”)</a:t>
            </a:r>
          </a:p>
          <a:p>
            <a:endParaRPr lang="en-GB" sz="800" dirty="0"/>
          </a:p>
          <a:p>
            <a:r>
              <a:rPr lang="en-GB" sz="1600" dirty="0"/>
              <a:t>Chemicals that are used to kill unwanted plants (“weeds”)</a:t>
            </a:r>
          </a:p>
          <a:p>
            <a:endParaRPr lang="en-GB" sz="800" dirty="0"/>
          </a:p>
          <a:p>
            <a:r>
              <a:rPr lang="en-GB" sz="1600" dirty="0"/>
              <a:t>Mechanism of action	- photosystem inhibition (in chloroplasts) – inhibits photosynthesis</a:t>
            </a:r>
          </a:p>
          <a:p>
            <a:endParaRPr lang="en-GB" sz="800" dirty="0"/>
          </a:p>
          <a:p>
            <a:r>
              <a:rPr lang="en-GB" sz="1600" dirty="0"/>
              <a:t>			- specific enzyme inhibition – e.g. to inhibit amino acid synthesis</a:t>
            </a:r>
          </a:p>
        </p:txBody>
      </p:sp>
      <p:sp>
        <p:nvSpPr>
          <p:cNvPr id="35844" name="TextBox 3"/>
          <p:cNvSpPr txBox="1">
            <a:spLocks noChangeArrowheads="1"/>
          </p:cNvSpPr>
          <p:nvPr/>
        </p:nvSpPr>
        <p:spPr bwMode="auto">
          <a:xfrm>
            <a:off x="1668463" y="1898823"/>
            <a:ext cx="8820150" cy="4644000"/>
          </a:xfrm>
          <a:prstGeom prst="rect">
            <a:avLst/>
          </a:prstGeom>
          <a:solidFill>
            <a:schemeClr val="accent3"/>
          </a:solidFill>
          <a:ln w="9525">
            <a:solidFill>
              <a:schemeClr val="accent1"/>
            </a:solidFill>
            <a:miter lim="800000"/>
            <a:headEnd/>
            <a:tailEnd/>
          </a:ln>
        </p:spPr>
        <p:txBody>
          <a:bodyPr wrap="square">
            <a:spAutoFit/>
          </a:bodyPr>
          <a:lstStyle/>
          <a:p>
            <a:r>
              <a:rPr lang="en-GB" sz="1600" dirty="0"/>
              <a:t>Problems with pesticides and herbicides</a:t>
            </a:r>
          </a:p>
          <a:p>
            <a:endParaRPr lang="en-GB" sz="800" dirty="0"/>
          </a:p>
          <a:p>
            <a:pPr indent="361950">
              <a:buFont typeface="Wingdings" pitchFamily="2" charset="2"/>
              <a:buChar char="§"/>
            </a:pPr>
            <a:r>
              <a:rPr lang="en-GB" sz="1600" dirty="0"/>
              <a:t>Pesticides (and  herbicides) for agriculture are specially formulated  to decompose rapidly </a:t>
            </a:r>
          </a:p>
          <a:p>
            <a:pPr indent="361950"/>
            <a:r>
              <a:rPr lang="en-GB" sz="1600" dirty="0"/>
              <a:t>after application to avoid pollution and undesirable effects on other organisms (e.g. through </a:t>
            </a:r>
          </a:p>
          <a:p>
            <a:pPr indent="361950"/>
            <a:r>
              <a:rPr lang="en-GB" sz="1600" dirty="0"/>
              <a:t>bioaccumulation in food chains) – however these do not provide long-term control</a:t>
            </a:r>
          </a:p>
          <a:p>
            <a:pPr indent="361950">
              <a:buFont typeface="Wingdings" pitchFamily="2" charset="2"/>
              <a:buChar char="§"/>
            </a:pPr>
            <a:endParaRPr lang="en-GB" sz="800" dirty="0"/>
          </a:p>
          <a:p>
            <a:pPr lvl="1" indent="438150"/>
            <a:r>
              <a:rPr lang="en-GB" sz="1600" dirty="0"/>
              <a:t>DDT is not biodegradable – builds up in  the body  of the insect</a:t>
            </a:r>
          </a:p>
          <a:p>
            <a:pPr indent="361950">
              <a:buFont typeface="Wingdings" pitchFamily="2" charset="2"/>
              <a:buChar char="§"/>
            </a:pPr>
            <a:endParaRPr lang="en-GB" sz="800" dirty="0"/>
          </a:p>
          <a:p>
            <a:pPr indent="361950"/>
            <a:r>
              <a:rPr lang="en-GB" sz="1600" dirty="0"/>
              <a:t>	Animals near the top of the food chain accumulate large amounts of DDT in their 	tissues and may cause the death of the animal (e.g. birds of prey)</a:t>
            </a:r>
          </a:p>
          <a:p>
            <a:pPr indent="361950">
              <a:buFont typeface="Wingdings" pitchFamily="2" charset="2"/>
              <a:buChar char="§"/>
            </a:pPr>
            <a:endParaRPr lang="en-GB" sz="800" dirty="0"/>
          </a:p>
          <a:p>
            <a:pPr indent="361950">
              <a:buFont typeface="Wingdings" pitchFamily="2" charset="2"/>
              <a:buChar char="§"/>
            </a:pPr>
            <a:r>
              <a:rPr lang="en-GB" sz="1600" dirty="0"/>
              <a:t>Some non-pest species are also harmed and may disrupt the balance of the ecosystem – </a:t>
            </a:r>
          </a:p>
          <a:p>
            <a:pPr indent="361950"/>
            <a:r>
              <a:rPr lang="en-GB" sz="1600" dirty="0"/>
              <a:t>e.g. killing of pollinators such as bees</a:t>
            </a:r>
          </a:p>
          <a:p>
            <a:pPr indent="361950">
              <a:buFont typeface="Wingdings" pitchFamily="2" charset="2"/>
              <a:buChar char="§"/>
            </a:pPr>
            <a:endParaRPr lang="en-GB" sz="800" dirty="0"/>
          </a:p>
          <a:p>
            <a:pPr indent="361950">
              <a:buFont typeface="Wingdings" pitchFamily="2" charset="2"/>
              <a:buChar char="§"/>
            </a:pPr>
            <a:r>
              <a:rPr lang="en-GB" sz="1600" dirty="0"/>
              <a:t>May need to be applied several times during a growing season – this is expensive</a:t>
            </a:r>
          </a:p>
          <a:p>
            <a:pPr indent="361950">
              <a:buFont typeface="Wingdings" pitchFamily="2" charset="2"/>
              <a:buChar char="§"/>
            </a:pPr>
            <a:endParaRPr lang="en-GB" sz="800" dirty="0"/>
          </a:p>
          <a:p>
            <a:pPr indent="361950">
              <a:buFont typeface="Wingdings" pitchFamily="2" charset="2"/>
              <a:buChar char="§"/>
            </a:pPr>
            <a:r>
              <a:rPr lang="en-GB" sz="1600" dirty="0"/>
              <a:t>Development of pesticide resistance  - due to mutation (natural / random)- resistant survive</a:t>
            </a:r>
          </a:p>
          <a:p>
            <a:pPr indent="361950">
              <a:buFont typeface="Wingdings" pitchFamily="2" charset="2"/>
              <a:buChar char="§"/>
            </a:pPr>
            <a:endParaRPr lang="en-GB" sz="800" dirty="0"/>
          </a:p>
          <a:p>
            <a:pPr indent="361950">
              <a:buFont typeface="Wingdings" pitchFamily="2" charset="2"/>
              <a:buChar char="§"/>
            </a:pPr>
            <a:r>
              <a:rPr lang="en-GB" sz="1600" dirty="0"/>
              <a:t>Resistant will pass on  resistant allele (mutation) for resistance to offspring</a:t>
            </a:r>
          </a:p>
          <a:p>
            <a:pPr indent="361950">
              <a:buFont typeface="Wingdings" pitchFamily="2" charset="2"/>
              <a:buChar char="§"/>
            </a:pPr>
            <a:endParaRPr lang="en-GB" sz="800" dirty="0"/>
          </a:p>
          <a:p>
            <a:pPr indent="361950">
              <a:buFont typeface="Wingdings" pitchFamily="2" charset="2"/>
              <a:buChar char="§"/>
            </a:pPr>
            <a:r>
              <a:rPr lang="en-GB" sz="1600" dirty="0"/>
              <a:t>Higher proportion of resistant individuals in population</a:t>
            </a:r>
          </a:p>
          <a:p>
            <a:pPr indent="361950">
              <a:buFont typeface="Wingdings" pitchFamily="2" charset="2"/>
              <a:buChar char="§"/>
            </a:pPr>
            <a:endParaRPr lang="en-GB" sz="800" dirty="0"/>
          </a:p>
          <a:p>
            <a:pPr indent="361950">
              <a:buFont typeface="Wingdings" pitchFamily="2" charset="2"/>
              <a:buChar char="§"/>
            </a:pPr>
            <a:r>
              <a:rPr lang="en-GB" sz="1600" dirty="0"/>
              <a:t>Pesticide may persist in the food being consumed , causing health problems</a:t>
            </a:r>
          </a:p>
        </p:txBody>
      </p:sp>
    </p:spTree>
    <p:extLst>
      <p:ext uri="{BB962C8B-B14F-4D97-AF65-F5344CB8AC3E}">
        <p14:creationId xmlns:p14="http://schemas.microsoft.com/office/powerpoint/2010/main" val="2223414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a:noFill/>
        </p:spPr>
        <p:txBody>
          <a:bodyPr/>
          <a:lstStyle/>
          <a:p>
            <a:fld id="{6BB34AB2-B294-4CF1-B2DE-4B71C6EBA871}" type="slidenum">
              <a:rPr lang="en-GB" smtClean="0"/>
              <a:pPr/>
              <a:t>21</a:t>
            </a:fld>
            <a:endParaRPr lang="en-GB" dirty="0" smtClean="0"/>
          </a:p>
        </p:txBody>
      </p:sp>
      <p:sp>
        <p:nvSpPr>
          <p:cNvPr id="36867" name="TextBox 2"/>
          <p:cNvSpPr txBox="1">
            <a:spLocks noChangeArrowheads="1"/>
          </p:cNvSpPr>
          <p:nvPr/>
        </p:nvSpPr>
        <p:spPr bwMode="auto">
          <a:xfrm>
            <a:off x="1703512" y="2920876"/>
            <a:ext cx="6408712" cy="2308324"/>
          </a:xfrm>
          <a:prstGeom prst="rect">
            <a:avLst/>
          </a:prstGeom>
          <a:noFill/>
          <a:ln w="9525">
            <a:solidFill>
              <a:schemeClr val="tx2">
                <a:lumMod val="20000"/>
                <a:lumOff val="80000"/>
              </a:schemeClr>
            </a:solidFill>
            <a:miter lim="800000"/>
            <a:headEnd/>
            <a:tailEnd/>
          </a:ln>
        </p:spPr>
        <p:txBody>
          <a:bodyPr wrap="square">
            <a:spAutoFit/>
          </a:bodyPr>
          <a:lstStyle/>
          <a:p>
            <a:r>
              <a:rPr lang="en-GB" sz="1600" dirty="0"/>
              <a:t>Biological pest control</a:t>
            </a:r>
          </a:p>
          <a:p>
            <a:endParaRPr lang="en-GB" sz="800" dirty="0"/>
          </a:p>
          <a:p>
            <a:r>
              <a:rPr lang="en-GB" sz="1600" dirty="0"/>
              <a:t>Natural predators (e.g. Ladybirds) of pests can be employed to control pests (e.g. aphids)</a:t>
            </a:r>
          </a:p>
          <a:p>
            <a:endParaRPr lang="en-GB" sz="800" dirty="0"/>
          </a:p>
          <a:p>
            <a:pPr lvl="1" indent="361950">
              <a:buFont typeface="Courier New" pitchFamily="49" charset="0"/>
              <a:buChar char="o"/>
            </a:pPr>
            <a:r>
              <a:rPr lang="en-GB" sz="1600" dirty="0"/>
              <a:t>Ladybirds feed on aphids</a:t>
            </a:r>
          </a:p>
          <a:p>
            <a:pPr lvl="1" indent="361950">
              <a:buFont typeface="Courier New" pitchFamily="49" charset="0"/>
              <a:buChar char="o"/>
            </a:pPr>
            <a:endParaRPr lang="en-GB" sz="800" dirty="0"/>
          </a:p>
          <a:p>
            <a:pPr lvl="1" indent="361950">
              <a:buFont typeface="Courier New" pitchFamily="49" charset="0"/>
              <a:buChar char="o"/>
            </a:pPr>
            <a:r>
              <a:rPr lang="en-GB" sz="1600" dirty="0"/>
              <a:t>Avoids the hazards of pesticides</a:t>
            </a:r>
          </a:p>
          <a:p>
            <a:endParaRPr lang="en-GB" sz="800" dirty="0"/>
          </a:p>
          <a:p>
            <a:r>
              <a:rPr lang="en-GB" sz="1600" dirty="0"/>
              <a:t>Nemaslug contains concentrated doses of nematodes, which are specific natural enemies of slugs</a:t>
            </a:r>
          </a:p>
        </p:txBody>
      </p:sp>
      <p:pic>
        <p:nvPicPr>
          <p:cNvPr id="36868" name="Picture 2"/>
          <p:cNvPicPr>
            <a:picLocks noChangeAspect="1" noChangeArrowheads="1"/>
          </p:cNvPicPr>
          <p:nvPr/>
        </p:nvPicPr>
        <p:blipFill>
          <a:blip r:embed="rId2" cstate="print"/>
          <a:srcRect/>
          <a:stretch>
            <a:fillRect/>
          </a:stretch>
        </p:blipFill>
        <p:spPr bwMode="auto">
          <a:xfrm>
            <a:off x="8448924" y="2519116"/>
            <a:ext cx="1895549" cy="1269924"/>
          </a:xfrm>
          <a:prstGeom prst="rect">
            <a:avLst/>
          </a:prstGeom>
          <a:noFill/>
          <a:ln w="9525">
            <a:noFill/>
            <a:miter lim="800000"/>
            <a:headEnd/>
            <a:tailEnd/>
          </a:ln>
        </p:spPr>
      </p:pic>
      <p:pic>
        <p:nvPicPr>
          <p:cNvPr id="36869" name="Picture 3"/>
          <p:cNvPicPr>
            <a:picLocks noChangeAspect="1" noChangeArrowheads="1"/>
          </p:cNvPicPr>
          <p:nvPr/>
        </p:nvPicPr>
        <p:blipFill>
          <a:blip r:embed="rId3" cstate="print"/>
          <a:srcRect/>
          <a:stretch>
            <a:fillRect/>
          </a:stretch>
        </p:blipFill>
        <p:spPr bwMode="auto">
          <a:xfrm>
            <a:off x="8688288" y="3861048"/>
            <a:ext cx="1440160" cy="1440160"/>
          </a:xfrm>
          <a:prstGeom prst="rect">
            <a:avLst/>
          </a:prstGeom>
          <a:noFill/>
          <a:ln w="9525">
            <a:noFill/>
            <a:miter lim="800000"/>
            <a:headEnd/>
            <a:tailEnd/>
          </a:ln>
        </p:spPr>
      </p:pic>
      <p:sp>
        <p:nvSpPr>
          <p:cNvPr id="6" name="Text Box 5"/>
          <p:cNvSpPr txBox="1">
            <a:spLocks noChangeArrowheads="1"/>
          </p:cNvSpPr>
          <p:nvPr/>
        </p:nvSpPr>
        <p:spPr bwMode="auto">
          <a:xfrm>
            <a:off x="1847528" y="5417930"/>
            <a:ext cx="8496944" cy="1323439"/>
          </a:xfrm>
          <a:prstGeom prst="rect">
            <a:avLst/>
          </a:prstGeom>
          <a:solidFill>
            <a:schemeClr val="accent4">
              <a:lumMod val="85000"/>
              <a:lumOff val="15000"/>
            </a:schemeClr>
          </a:solidFill>
          <a:ln w="9525">
            <a:solidFill>
              <a:schemeClr val="tx1"/>
            </a:solidFill>
            <a:miter lim="800000"/>
            <a:headEnd/>
            <a:tailEnd/>
          </a:ln>
        </p:spPr>
        <p:txBody>
          <a:bodyPr wrap="square">
            <a:spAutoFit/>
          </a:bodyPr>
          <a:lstStyle/>
          <a:p>
            <a:r>
              <a:rPr lang="en-GB" sz="1600" dirty="0">
                <a:solidFill>
                  <a:srgbClr val="FFFF00"/>
                </a:solidFill>
              </a:rPr>
              <a:t>Long term solutions</a:t>
            </a:r>
          </a:p>
          <a:p>
            <a:endParaRPr lang="en-GB" sz="800" dirty="0">
              <a:solidFill>
                <a:srgbClr val="FFFF00"/>
              </a:solidFill>
            </a:endParaRPr>
          </a:p>
          <a:p>
            <a:pPr lvl="1" indent="457200">
              <a:buFont typeface="Wingdings" pitchFamily="2" charset="2"/>
              <a:buChar char="§"/>
            </a:pPr>
            <a:r>
              <a:rPr lang="en-GB" sz="1600" dirty="0"/>
              <a:t>The use of pesticides to kill pests (e.g. Insects) is a short term solution</a:t>
            </a:r>
          </a:p>
          <a:p>
            <a:pPr lvl="1" indent="457200">
              <a:buFont typeface="Wingdings" pitchFamily="2" charset="2"/>
              <a:buChar char="§"/>
            </a:pPr>
            <a:endParaRPr lang="en-GB" sz="800" dirty="0"/>
          </a:p>
          <a:p>
            <a:pPr lvl="1" indent="457200">
              <a:buFont typeface="Wingdings" pitchFamily="2" charset="2"/>
              <a:buChar char="§"/>
            </a:pPr>
            <a:r>
              <a:rPr lang="en-GB" sz="1600" dirty="0"/>
              <a:t>A long term solution  would be to use of  selective breeding to create a crop strain </a:t>
            </a:r>
          </a:p>
          <a:p>
            <a:pPr lvl="1" indent="457200"/>
            <a:r>
              <a:rPr lang="en-GB" sz="1600" dirty="0"/>
              <a:t>resistant to the pest</a:t>
            </a:r>
          </a:p>
        </p:txBody>
      </p:sp>
      <p:sp>
        <p:nvSpPr>
          <p:cNvPr id="18433" name="Rectangle 1"/>
          <p:cNvSpPr>
            <a:spLocks noChangeArrowheads="1"/>
          </p:cNvSpPr>
          <p:nvPr/>
        </p:nvSpPr>
        <p:spPr bwMode="auto">
          <a:xfrm>
            <a:off x="2423592" y="116632"/>
            <a:ext cx="7416824" cy="2185214"/>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pPr>
            <a:r>
              <a:rPr lang="en-GB" sz="1600" dirty="0">
                <a:latin typeface="Arial" pitchFamily="34" charset="0"/>
                <a:ea typeface="Times New Roman" pitchFamily="18" charset="0"/>
                <a:cs typeface="Arial" pitchFamily="34" charset="0"/>
              </a:rPr>
              <a:t>Development of resistance in the pest population</a:t>
            </a:r>
          </a:p>
          <a:p>
            <a:pPr lvl="1" fontAlgn="base">
              <a:spcBef>
                <a:spcPct val="0"/>
              </a:spcBef>
              <a:spcAft>
                <a:spcPct val="0"/>
              </a:spcAft>
              <a:buBlip>
                <a:blip r:embed="rId4"/>
              </a:buBlip>
            </a:pPr>
            <a:endParaRPr lang="en-GB" sz="800" dirty="0">
              <a:latin typeface="Arial" pitchFamily="34" charset="0"/>
              <a:cs typeface="Arial" pitchFamily="34" charset="0"/>
            </a:endParaRPr>
          </a:p>
          <a:p>
            <a:pPr lvl="2" indent="438150" eaLnBrk="0" hangingPunct="0">
              <a:buFontTx/>
              <a:buChar char="•"/>
            </a:pPr>
            <a:r>
              <a:rPr lang="en-GB" sz="1600" dirty="0">
                <a:latin typeface="Arial" pitchFamily="34" charset="0"/>
                <a:ea typeface="Times New Roman" pitchFamily="18" charset="0"/>
                <a:cs typeface="Arial" pitchFamily="34" charset="0"/>
              </a:rPr>
              <a:t>Variation exists in insect population</a:t>
            </a:r>
            <a:endParaRPr lang="en-GB" sz="1600" dirty="0">
              <a:latin typeface="Arial" pitchFamily="34" charset="0"/>
              <a:cs typeface="Arial" pitchFamily="34" charset="0"/>
            </a:endParaRPr>
          </a:p>
          <a:p>
            <a:pPr lvl="2" indent="438150" eaLnBrk="0" fontAlgn="base" hangingPunct="0">
              <a:spcBef>
                <a:spcPct val="0"/>
              </a:spcBef>
              <a:spcAft>
                <a:spcPct val="0"/>
              </a:spcAft>
              <a:buFontTx/>
              <a:buChar char="•"/>
            </a:pPr>
            <a:r>
              <a:rPr lang="en-GB" sz="1600" dirty="0">
                <a:latin typeface="Arial" pitchFamily="34" charset="0"/>
                <a:ea typeface="Times New Roman" pitchFamily="18" charset="0"/>
                <a:cs typeface="Arial" pitchFamily="34" charset="0"/>
              </a:rPr>
              <a:t>Insecticide exerts a selection pressure</a:t>
            </a:r>
            <a:endParaRPr lang="en-GB" sz="1600" dirty="0">
              <a:latin typeface="Arial" pitchFamily="34" charset="0"/>
              <a:cs typeface="Arial" pitchFamily="34" charset="0"/>
            </a:endParaRPr>
          </a:p>
          <a:p>
            <a:pPr lvl="2" indent="438150" eaLnBrk="0" fontAlgn="base" hangingPunct="0">
              <a:spcBef>
                <a:spcPct val="0"/>
              </a:spcBef>
              <a:spcAft>
                <a:spcPct val="0"/>
              </a:spcAft>
              <a:buFontTx/>
              <a:buChar char="•"/>
            </a:pPr>
            <a:r>
              <a:rPr lang="en-GB" sz="1600" dirty="0">
                <a:latin typeface="Arial" pitchFamily="34" charset="0"/>
                <a:ea typeface="Times New Roman" pitchFamily="18" charset="0"/>
                <a:cs typeface="Arial" pitchFamily="34" charset="0"/>
              </a:rPr>
              <a:t>Some are resistant </a:t>
            </a:r>
            <a:endParaRPr lang="en-GB" sz="1600" dirty="0">
              <a:latin typeface="Arial" pitchFamily="34" charset="0"/>
              <a:cs typeface="Arial" pitchFamily="34" charset="0"/>
            </a:endParaRPr>
          </a:p>
          <a:p>
            <a:pPr lvl="2" indent="438150" eaLnBrk="0" fontAlgn="base" hangingPunct="0">
              <a:spcBef>
                <a:spcPct val="0"/>
              </a:spcBef>
              <a:spcAft>
                <a:spcPct val="0"/>
              </a:spcAft>
              <a:buFontTx/>
              <a:buChar char="•"/>
            </a:pPr>
            <a:r>
              <a:rPr lang="en-GB" sz="1600" dirty="0">
                <a:latin typeface="Arial" pitchFamily="34" charset="0"/>
                <a:ea typeface="Times New Roman" pitchFamily="18" charset="0"/>
                <a:cs typeface="Arial" pitchFamily="34" charset="0"/>
              </a:rPr>
              <a:t>Mutation (natural / random)</a:t>
            </a:r>
            <a:endParaRPr lang="en-GB" sz="1600" dirty="0">
              <a:latin typeface="Arial" pitchFamily="34" charset="0"/>
              <a:cs typeface="Arial" pitchFamily="34" charset="0"/>
            </a:endParaRPr>
          </a:p>
          <a:p>
            <a:pPr lvl="2" indent="438150" eaLnBrk="0" fontAlgn="base" hangingPunct="0">
              <a:spcBef>
                <a:spcPct val="0"/>
              </a:spcBef>
              <a:spcAft>
                <a:spcPct val="0"/>
              </a:spcAft>
              <a:buFontTx/>
              <a:buChar char="•"/>
            </a:pPr>
            <a:r>
              <a:rPr lang="en-GB" sz="1600" dirty="0">
                <a:latin typeface="Arial" pitchFamily="34" charset="0"/>
                <a:ea typeface="Times New Roman" pitchFamily="18" charset="0"/>
                <a:cs typeface="Arial" pitchFamily="34" charset="0"/>
              </a:rPr>
              <a:t>Resistant survive (non-resistant die)</a:t>
            </a:r>
            <a:endParaRPr lang="en-GB" sz="1600" dirty="0">
              <a:latin typeface="Arial" pitchFamily="34" charset="0"/>
              <a:cs typeface="Arial" pitchFamily="34" charset="0"/>
            </a:endParaRPr>
          </a:p>
          <a:p>
            <a:pPr lvl="2" indent="438150" eaLnBrk="0" fontAlgn="base" hangingPunct="0">
              <a:spcBef>
                <a:spcPct val="0"/>
              </a:spcBef>
              <a:spcAft>
                <a:spcPct val="0"/>
              </a:spcAft>
              <a:buFontTx/>
              <a:buChar char="•"/>
            </a:pPr>
            <a:r>
              <a:rPr lang="en-GB" sz="1600" dirty="0">
                <a:latin typeface="Arial" pitchFamily="34" charset="0"/>
                <a:ea typeface="Times New Roman" pitchFamily="18" charset="0"/>
                <a:cs typeface="Arial" pitchFamily="34" charset="0"/>
              </a:rPr>
              <a:t>Resistant will pass on, allele (mutation) for resistance to offspring</a:t>
            </a:r>
            <a:endParaRPr lang="en-GB" sz="1600" dirty="0">
              <a:latin typeface="Arial" pitchFamily="34" charset="0"/>
              <a:cs typeface="Arial" pitchFamily="34" charset="0"/>
            </a:endParaRPr>
          </a:p>
          <a:p>
            <a:pPr lvl="2" indent="438150" eaLnBrk="0" fontAlgn="base" hangingPunct="0">
              <a:spcBef>
                <a:spcPct val="0"/>
              </a:spcBef>
              <a:spcAft>
                <a:spcPct val="0"/>
              </a:spcAft>
              <a:buFontTx/>
              <a:buChar char="•"/>
            </a:pPr>
            <a:r>
              <a:rPr lang="en-GB" sz="1600" dirty="0">
                <a:latin typeface="Arial" pitchFamily="34" charset="0"/>
                <a:ea typeface="Times New Roman" pitchFamily="18" charset="0"/>
                <a:cs typeface="Arial" pitchFamily="34" charset="0"/>
              </a:rPr>
              <a:t>Higher proportion of resistant individuals in population</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1837335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p:spPr>
        <p:txBody>
          <a:bodyPr/>
          <a:lstStyle/>
          <a:p>
            <a:fld id="{D31D34FB-A252-4C5D-AA2E-1CEE0FF0B218}" type="slidenum">
              <a:rPr lang="en-GB" smtClean="0"/>
              <a:pPr/>
              <a:t>22</a:t>
            </a:fld>
            <a:endParaRPr lang="en-GB" smtClean="0"/>
          </a:p>
        </p:txBody>
      </p:sp>
      <p:sp>
        <p:nvSpPr>
          <p:cNvPr id="37891" name="Text Box 5"/>
          <p:cNvSpPr txBox="1">
            <a:spLocks noChangeArrowheads="1"/>
          </p:cNvSpPr>
          <p:nvPr/>
        </p:nvSpPr>
        <p:spPr bwMode="auto">
          <a:xfrm>
            <a:off x="1703512" y="2709496"/>
            <a:ext cx="8820472" cy="4031873"/>
          </a:xfrm>
          <a:prstGeom prst="rect">
            <a:avLst/>
          </a:prstGeom>
          <a:solidFill>
            <a:schemeClr val="accent3"/>
          </a:solidFill>
          <a:ln w="9525">
            <a:solidFill>
              <a:schemeClr val="accent1"/>
            </a:solidFill>
            <a:miter lim="800000"/>
            <a:headEnd/>
            <a:tailEnd/>
          </a:ln>
        </p:spPr>
        <p:txBody>
          <a:bodyPr wrap="square">
            <a:spAutoFit/>
          </a:bodyPr>
          <a:lstStyle/>
          <a:p>
            <a:pPr indent="457200">
              <a:buFont typeface="Wingdings" pitchFamily="2" charset="2"/>
              <a:buChar char="§"/>
            </a:pPr>
            <a:r>
              <a:rPr lang="en-GB" sz="1600" dirty="0"/>
              <a:t>Antibiotics help to treat or prevent disease caused by bacteria</a:t>
            </a:r>
            <a:r>
              <a:rPr lang="en-GB" sz="1600" b="1" dirty="0"/>
              <a:t> - </a:t>
            </a:r>
            <a:r>
              <a:rPr lang="en-GB" sz="1600" dirty="0"/>
              <a:t>enable animals to be </a:t>
            </a:r>
          </a:p>
          <a:p>
            <a:pPr indent="457200"/>
            <a:r>
              <a:rPr lang="en-GB" sz="1600" dirty="0"/>
              <a:t>free of disease</a:t>
            </a:r>
          </a:p>
          <a:p>
            <a:pPr indent="457200">
              <a:buFont typeface="Wingdings" pitchFamily="2" charset="2"/>
              <a:buChar char="§"/>
            </a:pPr>
            <a:endParaRPr lang="en-GB" sz="800" b="1" dirty="0"/>
          </a:p>
          <a:p>
            <a:pPr indent="457200">
              <a:buFont typeface="Wingdings" pitchFamily="2" charset="2"/>
              <a:buChar char="§"/>
            </a:pPr>
            <a:r>
              <a:rPr lang="en-GB" sz="1600" dirty="0"/>
              <a:t>The body uses energy to fight infection – in phagocytosis, inflammation, fever, and the </a:t>
            </a:r>
          </a:p>
          <a:p>
            <a:pPr indent="457200"/>
            <a:r>
              <a:rPr lang="en-GB" sz="1600" dirty="0"/>
              <a:t>immune response – this reduces the amount of energy available for growth</a:t>
            </a:r>
          </a:p>
          <a:p>
            <a:pPr indent="457200">
              <a:buFont typeface="Wingdings" pitchFamily="2" charset="2"/>
              <a:buChar char="§"/>
            </a:pPr>
            <a:endParaRPr lang="en-GB" sz="800" dirty="0"/>
          </a:p>
          <a:p>
            <a:pPr indent="457200">
              <a:buFont typeface="Wingdings" pitchFamily="2" charset="2"/>
              <a:buChar char="§"/>
            </a:pPr>
            <a:r>
              <a:rPr lang="en-GB" sz="1600" dirty="0"/>
              <a:t>Disease free animals do not need to expend energy in dealing with pathogens </a:t>
            </a:r>
          </a:p>
          <a:p>
            <a:pPr indent="457200">
              <a:buFont typeface="Wingdings" pitchFamily="2" charset="2"/>
              <a:buChar char="§"/>
            </a:pPr>
            <a:endParaRPr lang="en-GB" sz="800" dirty="0"/>
          </a:p>
          <a:p>
            <a:pPr indent="457200">
              <a:buFont typeface="Wingdings" pitchFamily="2" charset="2"/>
              <a:buChar char="§"/>
            </a:pPr>
            <a:r>
              <a:rPr lang="en-GB" sz="1600" dirty="0"/>
              <a:t>Antibiotics therefore, enable the animals to use  the energy for growth and not in fighting </a:t>
            </a:r>
          </a:p>
          <a:p>
            <a:pPr indent="457200"/>
            <a:r>
              <a:rPr lang="en-GB" sz="1600" dirty="0"/>
              <a:t>infection – thus increasing he yield of milk and meat</a:t>
            </a:r>
          </a:p>
          <a:p>
            <a:pPr indent="457200">
              <a:buFont typeface="Wingdings" pitchFamily="2" charset="2"/>
              <a:buChar char="§"/>
            </a:pPr>
            <a:endParaRPr lang="en-GB" sz="800" dirty="0"/>
          </a:p>
          <a:p>
            <a:pPr indent="457200">
              <a:buFont typeface="Wingdings" pitchFamily="2" charset="2"/>
              <a:buChar char="§"/>
            </a:pPr>
            <a:r>
              <a:rPr lang="en-GB" sz="1600" dirty="0"/>
              <a:t>Antibiotics reduce the spread of disease among animals that are intensively farmed and in </a:t>
            </a:r>
          </a:p>
          <a:p>
            <a:pPr indent="457200"/>
            <a:r>
              <a:rPr lang="en-GB" sz="1600" dirty="0"/>
              <a:t>close proximity to each other – this also helps to improve the yield, since transmission of </a:t>
            </a:r>
          </a:p>
          <a:p>
            <a:pPr indent="457200"/>
            <a:r>
              <a:rPr lang="en-GB" sz="1600" dirty="0"/>
              <a:t>infection is to other animals is prevented</a:t>
            </a:r>
          </a:p>
          <a:p>
            <a:pPr indent="457200">
              <a:buFont typeface="Wingdings" pitchFamily="2" charset="2"/>
              <a:buChar char="§"/>
            </a:pPr>
            <a:endParaRPr lang="en-GB" sz="800" dirty="0"/>
          </a:p>
          <a:p>
            <a:pPr indent="457200">
              <a:buFont typeface="Wingdings" pitchFamily="2" charset="2"/>
              <a:buChar char="§"/>
            </a:pPr>
            <a:r>
              <a:rPr lang="en-GB" sz="1600" dirty="0"/>
              <a:t>Antibiotics also promote growth by influencing gut bacteria – allowing efficient digestion </a:t>
            </a:r>
          </a:p>
          <a:p>
            <a:pPr indent="457200"/>
            <a:r>
              <a:rPr lang="en-GB" sz="1600" dirty="0"/>
              <a:t>and preventing unnecessary fermentation – the energy being energy diverted for growth</a:t>
            </a:r>
            <a:endParaRPr lang="en-GB" sz="1600" i="1" dirty="0"/>
          </a:p>
          <a:p>
            <a:pPr indent="457200">
              <a:buFont typeface="Wingdings" pitchFamily="2" charset="2"/>
              <a:buChar char="§"/>
            </a:pPr>
            <a:endParaRPr lang="en-GB" sz="800" dirty="0"/>
          </a:p>
          <a:p>
            <a:pPr indent="457200">
              <a:buFont typeface="Wingdings" pitchFamily="2" charset="2"/>
              <a:buChar char="§"/>
            </a:pPr>
            <a:r>
              <a:rPr lang="en-GB" sz="1600" dirty="0"/>
              <a:t>Increases growth rate and size when mature</a:t>
            </a:r>
          </a:p>
        </p:txBody>
      </p:sp>
      <p:sp>
        <p:nvSpPr>
          <p:cNvPr id="37892" name="Rectangle 3"/>
          <p:cNvSpPr>
            <a:spLocks noChangeArrowheads="1"/>
          </p:cNvSpPr>
          <p:nvPr/>
        </p:nvSpPr>
        <p:spPr bwMode="auto">
          <a:xfrm>
            <a:off x="1631950" y="574749"/>
            <a:ext cx="6696298" cy="1815882"/>
          </a:xfrm>
          <a:prstGeom prst="rect">
            <a:avLst/>
          </a:prstGeom>
          <a:noFill/>
          <a:ln w="9525">
            <a:noFill/>
            <a:miter lim="800000"/>
            <a:headEnd/>
            <a:tailEnd/>
          </a:ln>
        </p:spPr>
        <p:txBody>
          <a:bodyPr wrap="square">
            <a:spAutoFit/>
          </a:bodyPr>
          <a:lstStyle/>
          <a:p>
            <a:r>
              <a:rPr lang="en-GB" sz="1600" dirty="0"/>
              <a:t>Antibiotics are chemicals that kill or inhibit the growth of bacteria – they are  used in the treatment of bacterial diseases – e.g. respiratory infections</a:t>
            </a:r>
          </a:p>
          <a:p>
            <a:endParaRPr lang="en-GB" sz="800" dirty="0"/>
          </a:p>
          <a:p>
            <a:r>
              <a:rPr lang="en-GB" sz="1600" dirty="0"/>
              <a:t>They are selectively toxic to the bacteria – they do not harm host cells</a:t>
            </a:r>
          </a:p>
          <a:p>
            <a:endParaRPr lang="en-GB" sz="800" dirty="0"/>
          </a:p>
          <a:p>
            <a:r>
              <a:rPr lang="en-GB" sz="1600" dirty="0"/>
              <a:t>Antibiotics are mixed in the feed of animals or administered in order to increase yield – they help to increase the growth rate of animals and their size when mature</a:t>
            </a:r>
          </a:p>
        </p:txBody>
      </p:sp>
      <p:pic>
        <p:nvPicPr>
          <p:cNvPr id="37893" name="Picture 4"/>
          <p:cNvPicPr>
            <a:picLocks noChangeAspect="1" noChangeArrowheads="1"/>
          </p:cNvPicPr>
          <p:nvPr/>
        </p:nvPicPr>
        <p:blipFill>
          <a:blip r:embed="rId2" cstate="print"/>
          <a:srcRect l="17430" t="7320" r="9531" b="11713"/>
          <a:stretch>
            <a:fillRect/>
          </a:stretch>
        </p:blipFill>
        <p:spPr bwMode="auto">
          <a:xfrm>
            <a:off x="8400282" y="775419"/>
            <a:ext cx="2160215" cy="1383581"/>
          </a:xfrm>
          <a:prstGeom prst="rect">
            <a:avLst/>
          </a:prstGeom>
          <a:noFill/>
          <a:ln w="9525">
            <a:noFill/>
            <a:miter lim="800000"/>
            <a:headEnd/>
            <a:tailEnd/>
          </a:ln>
        </p:spPr>
      </p:pic>
      <p:sp>
        <p:nvSpPr>
          <p:cNvPr id="6" name="TextBox 5"/>
          <p:cNvSpPr txBox="1"/>
          <p:nvPr/>
        </p:nvSpPr>
        <p:spPr>
          <a:xfrm>
            <a:off x="1631505" y="107340"/>
            <a:ext cx="1069203" cy="338554"/>
          </a:xfrm>
          <a:prstGeom prst="rect">
            <a:avLst/>
          </a:prstGeom>
          <a:noFill/>
          <a:ln>
            <a:solidFill>
              <a:schemeClr val="tx2">
                <a:lumMod val="20000"/>
                <a:lumOff val="80000"/>
              </a:schemeClr>
            </a:solidFill>
          </a:ln>
        </p:spPr>
        <p:txBody>
          <a:bodyPr wrap="none" rtlCol="0">
            <a:spAutoFit/>
          </a:bodyPr>
          <a:lstStyle/>
          <a:p>
            <a:r>
              <a:rPr lang="en-GB" sz="1600" dirty="0"/>
              <a:t>Antibiotics</a:t>
            </a:r>
          </a:p>
        </p:txBody>
      </p:sp>
    </p:spTree>
    <p:extLst>
      <p:ext uri="{BB962C8B-B14F-4D97-AF65-F5344CB8AC3E}">
        <p14:creationId xmlns:p14="http://schemas.microsoft.com/office/powerpoint/2010/main" val="2640745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2"/>
          </p:nvPr>
        </p:nvSpPr>
        <p:spPr>
          <a:noFill/>
        </p:spPr>
        <p:txBody>
          <a:bodyPr/>
          <a:lstStyle/>
          <a:p>
            <a:fld id="{42CBB6B2-B92E-4463-B2F8-02AC021AA720}" type="slidenum">
              <a:rPr lang="en-GB" smtClean="0"/>
              <a:pPr/>
              <a:t>23</a:t>
            </a:fld>
            <a:endParaRPr lang="en-GB" smtClean="0"/>
          </a:p>
        </p:txBody>
      </p:sp>
      <p:sp>
        <p:nvSpPr>
          <p:cNvPr id="38915" name="Rectangle 2"/>
          <p:cNvSpPr>
            <a:spLocks noChangeArrowheads="1"/>
          </p:cNvSpPr>
          <p:nvPr/>
        </p:nvSpPr>
        <p:spPr bwMode="auto">
          <a:xfrm>
            <a:off x="2135561" y="44624"/>
            <a:ext cx="7848103" cy="1446550"/>
          </a:xfrm>
          <a:prstGeom prst="rect">
            <a:avLst/>
          </a:prstGeom>
          <a:noFill/>
          <a:ln w="9525">
            <a:noFill/>
            <a:miter lim="800000"/>
            <a:headEnd/>
            <a:tailEnd/>
          </a:ln>
        </p:spPr>
        <p:txBody>
          <a:bodyPr wrap="square">
            <a:spAutoFit/>
          </a:bodyPr>
          <a:lstStyle/>
          <a:p>
            <a:r>
              <a:rPr lang="en-GB" sz="1600" dirty="0"/>
              <a:t>Problems with the use of antibiotics </a:t>
            </a:r>
          </a:p>
          <a:p>
            <a:endParaRPr lang="en-GB" sz="800" dirty="0"/>
          </a:p>
          <a:p>
            <a:pPr lvl="1" indent="457200">
              <a:buFont typeface="Courier New" pitchFamily="49" charset="0"/>
              <a:buChar char="o"/>
            </a:pPr>
            <a:r>
              <a:rPr lang="en-GB" sz="1600" dirty="0"/>
              <a:t>encourages the development of antibiotic resistance</a:t>
            </a:r>
          </a:p>
          <a:p>
            <a:pPr lvl="1" indent="457200">
              <a:buFont typeface="Courier New" pitchFamily="49" charset="0"/>
              <a:buChar char="o"/>
            </a:pPr>
            <a:endParaRPr lang="en-GB" sz="800" dirty="0"/>
          </a:p>
          <a:p>
            <a:pPr lvl="1" indent="457200">
              <a:buFont typeface="Courier New" pitchFamily="49" charset="0"/>
              <a:buChar char="o"/>
            </a:pPr>
            <a:r>
              <a:rPr lang="en-GB" sz="1600" dirty="0"/>
              <a:t>antibiotic resistant pathogens passed along food chain to other organisms</a:t>
            </a:r>
          </a:p>
          <a:p>
            <a:pPr lvl="1" indent="457200">
              <a:buFont typeface="Courier New" pitchFamily="49" charset="0"/>
              <a:buChar char="o"/>
            </a:pPr>
            <a:endParaRPr lang="en-GB" sz="800" dirty="0"/>
          </a:p>
          <a:p>
            <a:pPr lvl="1" indent="457200">
              <a:buFont typeface="Courier New" pitchFamily="49" charset="0"/>
              <a:buChar char="o"/>
            </a:pPr>
            <a:r>
              <a:rPr lang="en-GB" sz="1600" dirty="0"/>
              <a:t>antibiotics passed onto other organisms through food webs</a:t>
            </a:r>
          </a:p>
        </p:txBody>
      </p:sp>
      <p:pic>
        <p:nvPicPr>
          <p:cNvPr id="38916" name="Picture 2"/>
          <p:cNvPicPr>
            <a:picLocks noChangeAspect="1" noChangeArrowheads="1"/>
          </p:cNvPicPr>
          <p:nvPr/>
        </p:nvPicPr>
        <p:blipFill>
          <a:blip r:embed="rId2" cstate="print"/>
          <a:srcRect l="24350" t="2104" r="23990"/>
          <a:stretch>
            <a:fillRect/>
          </a:stretch>
        </p:blipFill>
        <p:spPr bwMode="auto">
          <a:xfrm>
            <a:off x="6096001" y="2060849"/>
            <a:ext cx="2132563" cy="3959845"/>
          </a:xfrm>
          <a:prstGeom prst="rect">
            <a:avLst/>
          </a:prstGeom>
          <a:noFill/>
          <a:ln w="9525">
            <a:noFill/>
            <a:miter lim="800000"/>
            <a:headEnd/>
            <a:tailEnd/>
          </a:ln>
        </p:spPr>
      </p:pic>
      <p:pic>
        <p:nvPicPr>
          <p:cNvPr id="38917" name="Picture 3"/>
          <p:cNvPicPr>
            <a:picLocks noChangeAspect="1" noChangeArrowheads="1"/>
          </p:cNvPicPr>
          <p:nvPr/>
        </p:nvPicPr>
        <p:blipFill>
          <a:blip r:embed="rId3" cstate="print"/>
          <a:srcRect b="4000"/>
          <a:stretch>
            <a:fillRect/>
          </a:stretch>
        </p:blipFill>
        <p:spPr bwMode="auto">
          <a:xfrm>
            <a:off x="8275702" y="2060848"/>
            <a:ext cx="2284795" cy="1817469"/>
          </a:xfrm>
          <a:prstGeom prst="rect">
            <a:avLst/>
          </a:prstGeom>
          <a:noFill/>
          <a:ln w="9525">
            <a:noFill/>
            <a:miter lim="800000"/>
            <a:headEnd/>
            <a:tailEnd/>
          </a:ln>
        </p:spPr>
      </p:pic>
      <p:pic>
        <p:nvPicPr>
          <p:cNvPr id="38918" name="Picture 4"/>
          <p:cNvPicPr>
            <a:picLocks noChangeAspect="1" noChangeArrowheads="1"/>
          </p:cNvPicPr>
          <p:nvPr/>
        </p:nvPicPr>
        <p:blipFill>
          <a:blip r:embed="rId4" cstate="print"/>
          <a:srcRect b="14346"/>
          <a:stretch>
            <a:fillRect/>
          </a:stretch>
        </p:blipFill>
        <p:spPr bwMode="auto">
          <a:xfrm>
            <a:off x="8256240" y="4149080"/>
            <a:ext cx="2292286" cy="1944216"/>
          </a:xfrm>
          <a:prstGeom prst="rect">
            <a:avLst/>
          </a:prstGeom>
          <a:noFill/>
          <a:ln w="9525">
            <a:noFill/>
            <a:miter lim="800000"/>
            <a:headEnd/>
            <a:tailEnd/>
          </a:ln>
        </p:spPr>
      </p:pic>
      <p:sp>
        <p:nvSpPr>
          <p:cNvPr id="38919" name="TextBox 6"/>
          <p:cNvSpPr txBox="1">
            <a:spLocks noChangeArrowheads="1"/>
          </p:cNvSpPr>
          <p:nvPr/>
        </p:nvSpPr>
        <p:spPr bwMode="auto">
          <a:xfrm>
            <a:off x="1631950" y="1628801"/>
            <a:ext cx="4392000" cy="5139869"/>
          </a:xfrm>
          <a:prstGeom prst="rect">
            <a:avLst/>
          </a:prstGeom>
          <a:noFill/>
          <a:ln w="9525">
            <a:solidFill>
              <a:schemeClr val="accent1"/>
            </a:solidFill>
            <a:miter lim="800000"/>
            <a:headEnd/>
            <a:tailEnd/>
          </a:ln>
        </p:spPr>
        <p:txBody>
          <a:bodyPr wrap="square">
            <a:spAutoFit/>
          </a:bodyPr>
          <a:lstStyle/>
          <a:p>
            <a:r>
              <a:rPr lang="en-GB" sz="1600" dirty="0"/>
              <a:t>Development of antibiotic resistance</a:t>
            </a:r>
          </a:p>
          <a:p>
            <a:endParaRPr lang="en-GB" sz="800" dirty="0"/>
          </a:p>
          <a:p>
            <a:pPr indent="273050">
              <a:buFont typeface="Wingdings" pitchFamily="2" charset="2"/>
              <a:buChar char="§"/>
            </a:pPr>
            <a:r>
              <a:rPr lang="en-GB" sz="1600" dirty="0"/>
              <a:t>Initially, a population of bacteria will contain </a:t>
            </a:r>
          </a:p>
          <a:p>
            <a:pPr indent="273050"/>
            <a:r>
              <a:rPr lang="en-GB" sz="1600" dirty="0"/>
              <a:t>members who have a range of resistance </a:t>
            </a:r>
          </a:p>
          <a:p>
            <a:pPr indent="273050"/>
            <a:r>
              <a:rPr lang="en-GB" sz="1600" dirty="0"/>
              <a:t>to antibiotics.  </a:t>
            </a:r>
            <a:r>
              <a:rPr lang="en-GB" sz="1600" dirty="0">
                <a:solidFill>
                  <a:srgbClr val="00B0F0"/>
                </a:solidFill>
              </a:rPr>
              <a:t>Each circle represents a </a:t>
            </a:r>
          </a:p>
          <a:p>
            <a:pPr indent="273050"/>
            <a:r>
              <a:rPr lang="en-GB" sz="1600" dirty="0">
                <a:solidFill>
                  <a:srgbClr val="00B0F0"/>
                </a:solidFill>
              </a:rPr>
              <a:t>bacterial cell and the darker the colour, the </a:t>
            </a:r>
          </a:p>
          <a:p>
            <a:pPr indent="273050"/>
            <a:r>
              <a:rPr lang="en-GB" sz="1600" dirty="0">
                <a:solidFill>
                  <a:srgbClr val="00B0F0"/>
                </a:solidFill>
              </a:rPr>
              <a:t>more resistant the bacterium is</a:t>
            </a:r>
          </a:p>
          <a:p>
            <a:pPr indent="273050">
              <a:buFont typeface="Wingdings" pitchFamily="2" charset="2"/>
              <a:buChar char="§"/>
            </a:pPr>
            <a:endParaRPr lang="en-GB" sz="800" dirty="0"/>
          </a:p>
          <a:p>
            <a:pPr indent="273050">
              <a:buFont typeface="Wingdings" pitchFamily="2" charset="2"/>
              <a:buChar char="§"/>
            </a:pPr>
            <a:r>
              <a:rPr lang="en-GB" sz="1600" dirty="0"/>
              <a:t>If the population is then exposed to </a:t>
            </a:r>
          </a:p>
          <a:p>
            <a:pPr indent="273050"/>
            <a:r>
              <a:rPr lang="en-GB" sz="1600" dirty="0"/>
              <a:t>antibiotics, the bacteria that are not </a:t>
            </a:r>
          </a:p>
          <a:p>
            <a:pPr indent="273050"/>
            <a:r>
              <a:rPr lang="en-GB" sz="1600" dirty="0"/>
              <a:t>resistant will be killed.  However, highly </a:t>
            </a:r>
          </a:p>
          <a:p>
            <a:pPr indent="273050"/>
            <a:r>
              <a:rPr lang="en-GB" sz="1600" dirty="0"/>
              <a:t>resistant bacteria will survive</a:t>
            </a:r>
          </a:p>
          <a:p>
            <a:pPr indent="273050">
              <a:buFont typeface="Wingdings" pitchFamily="2" charset="2"/>
              <a:buChar char="§"/>
            </a:pPr>
            <a:endParaRPr lang="en-GB" sz="800" dirty="0"/>
          </a:p>
          <a:p>
            <a:pPr indent="273050">
              <a:buFont typeface="Wingdings" pitchFamily="2" charset="2"/>
              <a:buChar char="§"/>
            </a:pPr>
            <a:r>
              <a:rPr lang="en-GB" sz="1600" dirty="0"/>
              <a:t>Some bacteria will mutate as a result of the  </a:t>
            </a:r>
          </a:p>
          <a:p>
            <a:pPr indent="273050"/>
            <a:r>
              <a:rPr lang="en-GB" sz="1600" dirty="0"/>
              <a:t>selection pressure created by the antibiotic </a:t>
            </a:r>
          </a:p>
          <a:p>
            <a:pPr indent="273050"/>
            <a:r>
              <a:rPr lang="en-GB" sz="1600" dirty="0"/>
              <a:t>and become resistant</a:t>
            </a:r>
          </a:p>
          <a:p>
            <a:pPr indent="273050">
              <a:buFont typeface="Wingdings" pitchFamily="2" charset="2"/>
              <a:buChar char="§"/>
            </a:pPr>
            <a:endParaRPr lang="en-GB" sz="800" dirty="0"/>
          </a:p>
          <a:p>
            <a:pPr indent="273050">
              <a:buFont typeface="Wingdings" pitchFamily="2" charset="2"/>
              <a:buChar char="§"/>
            </a:pPr>
            <a:r>
              <a:rPr lang="en-GB" sz="1600" dirty="0"/>
              <a:t>If these bacteria  are not killed by the </a:t>
            </a:r>
          </a:p>
          <a:p>
            <a:pPr indent="273050"/>
            <a:r>
              <a:rPr lang="en-GB" sz="1600" dirty="0"/>
              <a:t>immune system, they will reproduce – and </a:t>
            </a:r>
          </a:p>
          <a:p>
            <a:pPr indent="273050"/>
            <a:r>
              <a:rPr lang="en-GB" sz="1600" dirty="0"/>
              <a:t>the daughter cells will inherit the resistance</a:t>
            </a:r>
          </a:p>
          <a:p>
            <a:pPr indent="273050">
              <a:buFont typeface="Wingdings" pitchFamily="2" charset="2"/>
              <a:buChar char="§"/>
            </a:pPr>
            <a:endParaRPr lang="en-GB" sz="800" dirty="0"/>
          </a:p>
          <a:p>
            <a:pPr indent="273050">
              <a:buFont typeface="Wingdings" pitchFamily="2" charset="2"/>
              <a:buChar char="§"/>
            </a:pPr>
            <a:r>
              <a:rPr lang="en-GB" sz="1600" dirty="0"/>
              <a:t>Thus, over time, the population becomes </a:t>
            </a:r>
          </a:p>
          <a:p>
            <a:pPr indent="273050"/>
            <a:r>
              <a:rPr lang="en-GB" sz="1600" dirty="0"/>
              <a:t>more resistant to the antibiotic</a:t>
            </a:r>
          </a:p>
        </p:txBody>
      </p:sp>
    </p:spTree>
    <p:extLst>
      <p:ext uri="{BB962C8B-B14F-4D97-AF65-F5344CB8AC3E}">
        <p14:creationId xmlns:p14="http://schemas.microsoft.com/office/powerpoint/2010/main" val="2267533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257" y="435429"/>
            <a:ext cx="8469086" cy="4093428"/>
          </a:xfrm>
          <a:prstGeom prst="rect">
            <a:avLst/>
          </a:prstGeom>
          <a:noFill/>
        </p:spPr>
        <p:txBody>
          <a:bodyPr wrap="square" rtlCol="0">
            <a:spAutoFit/>
          </a:bodyPr>
          <a:lstStyle/>
          <a:p>
            <a:r>
              <a:rPr lang="en-GB" sz="3200" u="sng" dirty="0" smtClean="0"/>
              <a:t>Wednesday 22</a:t>
            </a:r>
            <a:r>
              <a:rPr lang="en-GB" sz="3200" u="sng" baseline="30000" dirty="0" smtClean="0"/>
              <a:t>nd </a:t>
            </a:r>
            <a:r>
              <a:rPr lang="en-GB" sz="3200" u="sng" dirty="0" smtClean="0"/>
              <a:t> January 2014 </a:t>
            </a:r>
          </a:p>
          <a:p>
            <a:endParaRPr lang="en-GB" sz="3200" u="sng" dirty="0"/>
          </a:p>
          <a:p>
            <a:r>
              <a:rPr lang="en-GB" sz="3200" u="sng" dirty="0" smtClean="0"/>
              <a:t>Micro-organisms and food</a:t>
            </a:r>
          </a:p>
          <a:p>
            <a:endParaRPr lang="en-GB" sz="3200" dirty="0"/>
          </a:p>
          <a:p>
            <a:r>
              <a:rPr lang="en-GB" sz="3200" dirty="0" smtClean="0"/>
              <a:t>Do now:</a:t>
            </a:r>
          </a:p>
          <a:p>
            <a:r>
              <a:rPr lang="en-GB" sz="3200" dirty="0" smtClean="0"/>
              <a:t>Name examples of where micro-organisms are used in food production. </a:t>
            </a:r>
          </a:p>
          <a:p>
            <a:endParaRPr lang="en-GB" dirty="0"/>
          </a:p>
          <a:p>
            <a:endParaRPr lang="en-GB" dirty="0"/>
          </a:p>
        </p:txBody>
      </p:sp>
    </p:spTree>
    <p:extLst>
      <p:ext uri="{BB962C8B-B14F-4D97-AF65-F5344CB8AC3E}">
        <p14:creationId xmlns:p14="http://schemas.microsoft.com/office/powerpoint/2010/main" val="225535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EDD022F7-993E-47FF-B997-2B485CEE6332}" type="slidenum">
              <a:rPr lang="en-GB" smtClean="0"/>
              <a:pPr/>
              <a:t>25</a:t>
            </a:fld>
            <a:endParaRPr lang="en-GB" smtClean="0"/>
          </a:p>
        </p:txBody>
      </p:sp>
      <p:sp>
        <p:nvSpPr>
          <p:cNvPr id="39939" name="Text Box 2"/>
          <p:cNvSpPr txBox="1">
            <a:spLocks noChangeArrowheads="1"/>
          </p:cNvSpPr>
          <p:nvPr/>
        </p:nvSpPr>
        <p:spPr bwMode="auto">
          <a:xfrm>
            <a:off x="1711326" y="66527"/>
            <a:ext cx="3302443" cy="338554"/>
          </a:xfrm>
          <a:prstGeom prst="rect">
            <a:avLst/>
          </a:prstGeom>
          <a:noFill/>
          <a:ln w="9525">
            <a:solidFill>
              <a:schemeClr val="accent1"/>
            </a:solidFill>
            <a:miter lim="800000"/>
            <a:headEnd/>
            <a:tailEnd/>
          </a:ln>
        </p:spPr>
        <p:txBody>
          <a:bodyPr wrap="none">
            <a:spAutoFit/>
          </a:bodyPr>
          <a:lstStyle/>
          <a:p>
            <a:r>
              <a:rPr lang="en-GB" sz="1600" dirty="0"/>
              <a:t>Microorganisms and Food Production</a:t>
            </a:r>
          </a:p>
        </p:txBody>
      </p:sp>
      <p:sp>
        <p:nvSpPr>
          <p:cNvPr id="39940" name="TextBox 4"/>
          <p:cNvSpPr txBox="1">
            <a:spLocks noChangeArrowheads="1"/>
          </p:cNvSpPr>
          <p:nvPr/>
        </p:nvSpPr>
        <p:spPr bwMode="auto">
          <a:xfrm>
            <a:off x="547909" y="510506"/>
            <a:ext cx="9975629" cy="1015663"/>
          </a:xfrm>
          <a:prstGeom prst="rect">
            <a:avLst/>
          </a:prstGeom>
          <a:noFill/>
          <a:ln w="9525">
            <a:noFill/>
            <a:miter lim="800000"/>
            <a:headEnd/>
            <a:tailEnd/>
          </a:ln>
        </p:spPr>
        <p:txBody>
          <a:bodyPr wrap="square">
            <a:spAutoFit/>
          </a:bodyPr>
          <a:lstStyle/>
          <a:p>
            <a:r>
              <a:rPr lang="en-GB" sz="2000" dirty="0"/>
              <a:t>Microorganisms such as bacteria, yeast and other fungi, have been used traditionally in all parts of the world for producing food for human consumption.  This has recently been exploited on a commercial scale</a:t>
            </a:r>
          </a:p>
        </p:txBody>
      </p:sp>
      <p:sp>
        <p:nvSpPr>
          <p:cNvPr id="39941" name="TextBox 5"/>
          <p:cNvSpPr txBox="1">
            <a:spLocks noChangeArrowheads="1"/>
          </p:cNvSpPr>
          <p:nvPr/>
        </p:nvSpPr>
        <p:spPr bwMode="auto">
          <a:xfrm>
            <a:off x="547909" y="1631594"/>
            <a:ext cx="11014312" cy="6678751"/>
          </a:xfrm>
          <a:prstGeom prst="rect">
            <a:avLst/>
          </a:prstGeom>
          <a:noFill/>
          <a:ln w="9525">
            <a:noFill/>
            <a:miter lim="800000"/>
            <a:headEnd/>
            <a:tailEnd/>
          </a:ln>
        </p:spPr>
        <p:txBody>
          <a:bodyPr wrap="square">
            <a:spAutoFit/>
          </a:bodyPr>
          <a:lstStyle/>
          <a:p>
            <a:r>
              <a:rPr lang="en-GB" sz="2000" u="sng" dirty="0"/>
              <a:t>Yoghurt</a:t>
            </a:r>
            <a:r>
              <a:rPr lang="en-GB" sz="2000" dirty="0"/>
              <a:t>	Made by adding </a:t>
            </a:r>
            <a:r>
              <a:rPr lang="en-GB" sz="2000" i="1" dirty="0"/>
              <a:t>Lactobacillus</a:t>
            </a:r>
            <a:r>
              <a:rPr lang="en-GB" sz="2000" dirty="0"/>
              <a:t> bacteria to pasteurised (heat treated) and cooled milk</a:t>
            </a:r>
          </a:p>
          <a:p>
            <a:r>
              <a:rPr lang="en-GB" sz="2000" dirty="0"/>
              <a:t>	</a:t>
            </a:r>
            <a:r>
              <a:rPr lang="en-GB" sz="2000" dirty="0" smtClean="0"/>
              <a:t>Bacteria </a:t>
            </a:r>
            <a:r>
              <a:rPr lang="en-GB" sz="2000" dirty="0"/>
              <a:t>use the lactose sugar in milk to produce lactic </a:t>
            </a:r>
            <a:r>
              <a:rPr lang="en-GB" sz="2000" dirty="0" smtClean="0"/>
              <a:t>acid, which </a:t>
            </a:r>
            <a:r>
              <a:rPr lang="en-GB" sz="2000" dirty="0"/>
              <a:t>causes the milk </a:t>
            </a:r>
            <a:r>
              <a:rPr lang="en-GB" sz="2000" dirty="0" smtClean="0"/>
              <a:t>protein </a:t>
            </a:r>
            <a:r>
              <a:rPr lang="en-GB" sz="2000" dirty="0"/>
              <a:t>to thicken (curdle) due to the acidic pH and impart a sour </a:t>
            </a:r>
            <a:r>
              <a:rPr lang="en-GB" sz="2000" dirty="0" smtClean="0"/>
              <a:t>taste. Temperature </a:t>
            </a:r>
            <a:r>
              <a:rPr lang="en-GB" sz="2000" dirty="0"/>
              <a:t>is controlled to maintain flavour and texture of the product</a:t>
            </a:r>
          </a:p>
          <a:p>
            <a:endParaRPr lang="en-GB" sz="1600" dirty="0"/>
          </a:p>
          <a:p>
            <a:r>
              <a:rPr lang="en-GB" sz="1600" dirty="0" smtClean="0"/>
              <a:t>						</a:t>
            </a:r>
            <a:r>
              <a:rPr lang="en-GB" sz="2000" u="sng" dirty="0" smtClean="0"/>
              <a:t>Cheese</a:t>
            </a:r>
            <a:r>
              <a:rPr lang="en-GB" sz="2000" dirty="0"/>
              <a:t>	</a:t>
            </a:r>
            <a:endParaRPr lang="en-GB" sz="2000" dirty="0" smtClean="0"/>
          </a:p>
          <a:p>
            <a:r>
              <a:rPr lang="en-GB" sz="2000" dirty="0"/>
              <a:t>	</a:t>
            </a:r>
            <a:r>
              <a:rPr lang="en-GB" sz="2000" dirty="0" smtClean="0"/>
              <a:t>					Milk </a:t>
            </a:r>
            <a:r>
              <a:rPr lang="en-GB" sz="2000" dirty="0"/>
              <a:t>is curdled using a protease enzyme (rennin).  </a:t>
            </a:r>
          </a:p>
          <a:p>
            <a:endParaRPr lang="en-GB" sz="2000" dirty="0"/>
          </a:p>
          <a:p>
            <a:r>
              <a:rPr lang="en-GB" sz="2000" dirty="0"/>
              <a:t>						The curds are then acted on by </a:t>
            </a:r>
            <a:r>
              <a:rPr lang="en-GB" sz="2000" i="1" dirty="0"/>
              <a:t>Lactobacillus</a:t>
            </a:r>
            <a:r>
              <a:rPr lang="en-GB" sz="2000" dirty="0"/>
              <a:t>.  Additional flavour 				</a:t>
            </a:r>
            <a:r>
              <a:rPr lang="en-GB" sz="2000" dirty="0" smtClean="0"/>
              <a:t>flavour can </a:t>
            </a:r>
            <a:r>
              <a:rPr lang="en-GB" sz="2000" dirty="0"/>
              <a:t>be given – e.g. </a:t>
            </a:r>
          </a:p>
          <a:p>
            <a:r>
              <a:rPr lang="en-GB" sz="2000" dirty="0"/>
              <a:t>						by allowing the controlled growth fungi (such as </a:t>
            </a:r>
            <a:r>
              <a:rPr lang="en-GB" sz="2000" i="1" dirty="0" err="1"/>
              <a:t>Penicillium</a:t>
            </a:r>
            <a:r>
              <a:rPr lang="en-GB" sz="2000" dirty="0"/>
              <a:t>) in 						the cheese</a:t>
            </a:r>
          </a:p>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smtClean="0"/>
              <a:t>				</a:t>
            </a:r>
            <a:r>
              <a:rPr lang="en-GB" sz="1600" dirty="0"/>
              <a:t>	</a:t>
            </a:r>
            <a:r>
              <a:rPr lang="en-GB" sz="1600" dirty="0" smtClean="0"/>
              <a:t>	</a:t>
            </a:r>
            <a:endParaRPr lang="en-GB" sz="1600" dirty="0"/>
          </a:p>
          <a:p>
            <a:endParaRPr lang="en-GB" sz="1600" dirty="0"/>
          </a:p>
          <a:p>
            <a:endParaRPr lang="en-GB" sz="1600" dirty="0"/>
          </a:p>
          <a:p>
            <a:endParaRPr lang="en-GB" sz="1600" dirty="0"/>
          </a:p>
          <a:p>
            <a:endParaRPr lang="en-GB" sz="1600" dirty="0"/>
          </a:p>
          <a:p>
            <a:endParaRPr lang="en-GB" sz="1600" dirty="0"/>
          </a:p>
        </p:txBody>
      </p:sp>
      <p:pic>
        <p:nvPicPr>
          <p:cNvPr id="39942" name="Picture 2"/>
          <p:cNvPicPr>
            <a:picLocks noChangeAspect="1" noChangeArrowheads="1"/>
          </p:cNvPicPr>
          <p:nvPr/>
        </p:nvPicPr>
        <p:blipFill>
          <a:blip r:embed="rId2" cstate="print">
            <a:lum bright="-21000" contrast="12000"/>
          </a:blip>
          <a:srcRect l="9837" t="1948" r="2857" b="73425"/>
          <a:stretch>
            <a:fillRect/>
          </a:stretch>
        </p:blipFill>
        <p:spPr bwMode="auto">
          <a:xfrm>
            <a:off x="95541" y="3136071"/>
            <a:ext cx="5982203" cy="3024336"/>
          </a:xfrm>
          <a:prstGeom prst="rect">
            <a:avLst/>
          </a:prstGeom>
          <a:noFill/>
          <a:ln w="9525">
            <a:noFill/>
            <a:miter lim="800000"/>
            <a:headEnd/>
            <a:tailEnd/>
          </a:ln>
        </p:spPr>
      </p:pic>
    </p:spTree>
    <p:extLst>
      <p:ext uri="{BB962C8B-B14F-4D97-AF65-F5344CB8AC3E}">
        <p14:creationId xmlns:p14="http://schemas.microsoft.com/office/powerpoint/2010/main" val="640018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2"/>
          </p:nvPr>
        </p:nvSpPr>
        <p:spPr>
          <a:noFill/>
        </p:spPr>
        <p:txBody>
          <a:bodyPr/>
          <a:lstStyle/>
          <a:p>
            <a:fld id="{F1EED27D-2C8C-4EB2-8A46-56C16F8D0B7A}" type="slidenum">
              <a:rPr lang="en-GB" smtClean="0"/>
              <a:pPr/>
              <a:t>26</a:t>
            </a:fld>
            <a:endParaRPr lang="en-GB" smtClean="0"/>
          </a:p>
        </p:txBody>
      </p:sp>
      <p:sp>
        <p:nvSpPr>
          <p:cNvPr id="40963" name="Text Box 3"/>
          <p:cNvSpPr txBox="1">
            <a:spLocks noChangeArrowheads="1"/>
          </p:cNvSpPr>
          <p:nvPr/>
        </p:nvSpPr>
        <p:spPr bwMode="auto">
          <a:xfrm>
            <a:off x="457200" y="44451"/>
            <a:ext cx="11190513" cy="1892826"/>
          </a:xfrm>
          <a:prstGeom prst="rect">
            <a:avLst/>
          </a:prstGeom>
          <a:noFill/>
          <a:ln w="9525">
            <a:noFill/>
            <a:miter lim="800000"/>
            <a:headEnd/>
            <a:tailEnd/>
          </a:ln>
        </p:spPr>
        <p:txBody>
          <a:bodyPr wrap="square">
            <a:spAutoFit/>
          </a:bodyPr>
          <a:lstStyle/>
          <a:p>
            <a:r>
              <a:rPr lang="en-GB" dirty="0"/>
              <a:t>Bread	Leavening of bread due to CO</a:t>
            </a:r>
            <a:r>
              <a:rPr lang="en-GB" baseline="-25000" dirty="0"/>
              <a:t>2</a:t>
            </a:r>
            <a:r>
              <a:rPr lang="en-GB" dirty="0"/>
              <a:t> produced by yeast (fungus)  by respiration – the CO</a:t>
            </a:r>
            <a:r>
              <a:rPr lang="en-GB" baseline="-25000" dirty="0"/>
              <a:t>2</a:t>
            </a:r>
            <a:r>
              <a:rPr lang="en-GB" dirty="0"/>
              <a:t> </a:t>
            </a:r>
          </a:p>
          <a:p>
            <a:r>
              <a:rPr lang="en-GB" dirty="0"/>
              <a:t>	becomes 	trapped in pockets of protein (gluten) in the dough, created by kneading, </a:t>
            </a:r>
          </a:p>
          <a:p>
            <a:r>
              <a:rPr lang="en-GB" dirty="0"/>
              <a:t>	which makes the dough rise due to expansion of the gluten pockets on baking in a hot </a:t>
            </a:r>
          </a:p>
          <a:p>
            <a:r>
              <a:rPr lang="en-GB" dirty="0"/>
              <a:t>	oven</a:t>
            </a:r>
          </a:p>
          <a:p>
            <a:r>
              <a:rPr lang="en-GB" dirty="0"/>
              <a:t>		Glucose		CO</a:t>
            </a:r>
            <a:r>
              <a:rPr lang="en-GB" baseline="-25000" dirty="0"/>
              <a:t>2</a:t>
            </a:r>
            <a:r>
              <a:rPr lang="en-GB" dirty="0"/>
              <a:t>  +  Ethanol</a:t>
            </a:r>
          </a:p>
          <a:p>
            <a:pPr algn="ctr"/>
            <a:endParaRPr lang="en-GB" sz="900" dirty="0"/>
          </a:p>
          <a:p>
            <a:r>
              <a:rPr lang="en-GB" dirty="0"/>
              <a:t>Wine	        Yeast + grape juice (glucose)		</a:t>
            </a:r>
            <a:r>
              <a:rPr lang="en-GB" dirty="0" smtClean="0"/>
              <a:t>	Ethanol </a:t>
            </a:r>
            <a:r>
              <a:rPr lang="en-GB" dirty="0"/>
              <a:t>(wine) +  CO</a:t>
            </a:r>
            <a:r>
              <a:rPr lang="en-GB" baseline="-25000" dirty="0"/>
              <a:t>2</a:t>
            </a:r>
            <a:endParaRPr lang="en-GB" dirty="0"/>
          </a:p>
        </p:txBody>
      </p:sp>
      <p:sp>
        <p:nvSpPr>
          <p:cNvPr id="40964" name="TextBox 3"/>
          <p:cNvSpPr txBox="1">
            <a:spLocks noChangeArrowheads="1"/>
          </p:cNvSpPr>
          <p:nvPr/>
        </p:nvSpPr>
        <p:spPr bwMode="auto">
          <a:xfrm>
            <a:off x="457200" y="1844675"/>
            <a:ext cx="5206752" cy="4770537"/>
          </a:xfrm>
          <a:prstGeom prst="rect">
            <a:avLst/>
          </a:prstGeom>
          <a:noFill/>
          <a:ln w="9525">
            <a:solidFill>
              <a:schemeClr val="accent1"/>
            </a:solidFill>
            <a:miter lim="800000"/>
            <a:headEnd/>
            <a:tailEnd/>
          </a:ln>
        </p:spPr>
        <p:txBody>
          <a:bodyPr wrap="square">
            <a:spAutoFit/>
          </a:bodyPr>
          <a:lstStyle/>
          <a:p>
            <a:r>
              <a:rPr lang="en-GB" dirty="0"/>
              <a:t>Single cell protein (SCP)</a:t>
            </a:r>
          </a:p>
          <a:p>
            <a:endParaRPr lang="en-GB" sz="900" dirty="0"/>
          </a:p>
          <a:p>
            <a:r>
              <a:rPr lang="en-GB" dirty="0"/>
              <a:t>SCP is used as edible food – e.g. mycoprotein is made from the hyphae (filaments) of the fungus </a:t>
            </a:r>
            <a:r>
              <a:rPr lang="en-GB" i="1" dirty="0"/>
              <a:t>Fusarium</a:t>
            </a:r>
          </a:p>
          <a:p>
            <a:endParaRPr lang="en-GB" sz="900" dirty="0"/>
          </a:p>
          <a:p>
            <a:r>
              <a:rPr lang="en-GB" dirty="0"/>
              <a:t>A continuous culture is used to grow </a:t>
            </a:r>
            <a:r>
              <a:rPr lang="en-GB" i="1" dirty="0"/>
              <a:t>Fusarium</a:t>
            </a:r>
            <a:r>
              <a:rPr lang="en-GB" dirty="0"/>
              <a:t> to make SCP</a:t>
            </a:r>
            <a:endParaRPr lang="en-GB" baseline="30000" dirty="0"/>
          </a:p>
          <a:p>
            <a:endParaRPr lang="en-GB" sz="900" dirty="0"/>
          </a:p>
          <a:p>
            <a:r>
              <a:rPr lang="en-GB" dirty="0"/>
              <a:t>The fungus produces protein with a similar amino acid profile to animal and plant protein</a:t>
            </a:r>
          </a:p>
          <a:p>
            <a:endParaRPr lang="en-GB" sz="900" dirty="0"/>
          </a:p>
          <a:p>
            <a:r>
              <a:rPr lang="en-GB" dirty="0"/>
              <a:t>It is heat treated (to kill bacteria) and marketed as a meat substitute for vegetarians (Quorn</a:t>
            </a:r>
            <a:r>
              <a:rPr lang="en-GB" baseline="30000" dirty="0"/>
              <a:t>TM</a:t>
            </a:r>
            <a:r>
              <a:rPr lang="en-GB" dirty="0"/>
              <a:t> ) and as a healthy option for non-vegetarians, as it contains no animal fat or cholesterol</a:t>
            </a:r>
          </a:p>
          <a:p>
            <a:endParaRPr lang="en-GB" sz="900" dirty="0"/>
          </a:p>
          <a:p>
            <a:r>
              <a:rPr lang="en-GB" dirty="0"/>
              <a:t>Fungi can use a wide variety of waste material as nutrients (whey, paper) for growth – economically advantageous</a:t>
            </a:r>
          </a:p>
        </p:txBody>
      </p:sp>
      <p:pic>
        <p:nvPicPr>
          <p:cNvPr id="40966" name="Picture 1"/>
          <p:cNvPicPr>
            <a:picLocks noChangeAspect="1" noChangeArrowheads="1"/>
          </p:cNvPicPr>
          <p:nvPr/>
        </p:nvPicPr>
        <p:blipFill>
          <a:blip r:embed="rId2" cstate="print">
            <a:lum bright="-17000" contrast="13000"/>
          </a:blip>
          <a:srcRect l="6233" t="1303" r="64050" b="13338"/>
          <a:stretch>
            <a:fillRect/>
          </a:stretch>
        </p:blipFill>
        <p:spPr bwMode="auto">
          <a:xfrm>
            <a:off x="8256240" y="1937277"/>
            <a:ext cx="2808287" cy="4834518"/>
          </a:xfrm>
          <a:prstGeom prst="rect">
            <a:avLst/>
          </a:prstGeom>
          <a:noFill/>
          <a:ln w="9525">
            <a:noFill/>
            <a:miter lim="800000"/>
            <a:headEnd/>
            <a:tailEnd/>
          </a:ln>
        </p:spPr>
      </p:pic>
      <p:sp>
        <p:nvSpPr>
          <p:cNvPr id="40967" name="TextBox 6"/>
          <p:cNvSpPr txBox="1">
            <a:spLocks noChangeArrowheads="1"/>
          </p:cNvSpPr>
          <p:nvPr/>
        </p:nvSpPr>
        <p:spPr bwMode="auto">
          <a:xfrm>
            <a:off x="5879976" y="1915830"/>
            <a:ext cx="2376264" cy="738664"/>
          </a:xfrm>
          <a:prstGeom prst="rect">
            <a:avLst/>
          </a:prstGeom>
          <a:solidFill>
            <a:schemeClr val="accent2"/>
          </a:solidFill>
          <a:ln w="9525">
            <a:noFill/>
            <a:miter lim="800000"/>
            <a:headEnd/>
            <a:tailEnd/>
          </a:ln>
        </p:spPr>
        <p:txBody>
          <a:bodyPr wrap="square">
            <a:spAutoFit/>
          </a:bodyPr>
          <a:lstStyle/>
          <a:p>
            <a:r>
              <a:rPr lang="en-GB" sz="1400" dirty="0"/>
              <a:t>No mechanical stirrer is used – to prevent breakage of the fungal hyphae</a:t>
            </a:r>
          </a:p>
        </p:txBody>
      </p:sp>
      <p:sp>
        <p:nvSpPr>
          <p:cNvPr id="40968" name="TextBox 7"/>
          <p:cNvSpPr txBox="1">
            <a:spLocks noChangeArrowheads="1"/>
          </p:cNvSpPr>
          <p:nvPr/>
        </p:nvSpPr>
        <p:spPr bwMode="auto">
          <a:xfrm>
            <a:off x="5951984" y="4725144"/>
            <a:ext cx="1720254" cy="738664"/>
          </a:xfrm>
          <a:prstGeom prst="rect">
            <a:avLst/>
          </a:prstGeom>
          <a:solidFill>
            <a:schemeClr val="accent2"/>
          </a:solidFill>
          <a:ln w="9525">
            <a:noFill/>
            <a:miter lim="800000"/>
            <a:headEnd/>
            <a:tailEnd/>
          </a:ln>
        </p:spPr>
        <p:txBody>
          <a:bodyPr wrap="square">
            <a:spAutoFit/>
          </a:bodyPr>
          <a:lstStyle/>
          <a:p>
            <a:r>
              <a:rPr lang="en-GB" sz="1400" dirty="0"/>
              <a:t>Ammonia provides nitrogen for amino acids (protein)</a:t>
            </a:r>
          </a:p>
        </p:txBody>
      </p:sp>
      <p:pic>
        <p:nvPicPr>
          <p:cNvPr id="9218" name="Picture 2" descr="https://encrypted-tbn0.gstatic.com/images?q=tbn:ANd9GcTGFP8VeFxMPeIEG6NuRPU0Nth07dT280q0bjP-_XErmd92nP16GQ"/>
          <p:cNvPicPr>
            <a:picLocks noChangeAspect="1" noChangeArrowheads="1"/>
          </p:cNvPicPr>
          <p:nvPr/>
        </p:nvPicPr>
        <p:blipFill>
          <a:blip r:embed="rId3" cstate="print"/>
          <a:srcRect/>
          <a:stretch>
            <a:fillRect/>
          </a:stretch>
        </p:blipFill>
        <p:spPr bwMode="auto">
          <a:xfrm>
            <a:off x="5807968" y="5583510"/>
            <a:ext cx="1800200" cy="1157858"/>
          </a:xfrm>
          <a:prstGeom prst="rect">
            <a:avLst/>
          </a:prstGeom>
          <a:noFill/>
        </p:spPr>
      </p:pic>
      <p:pic>
        <p:nvPicPr>
          <p:cNvPr id="9220" name="Picture 4" descr="xray.jpg"/>
          <p:cNvPicPr>
            <a:picLocks noChangeAspect="1" noChangeArrowheads="1"/>
          </p:cNvPicPr>
          <p:nvPr/>
        </p:nvPicPr>
        <p:blipFill>
          <a:blip r:embed="rId4" cstate="print"/>
          <a:srcRect/>
          <a:stretch>
            <a:fillRect/>
          </a:stretch>
        </p:blipFill>
        <p:spPr bwMode="auto">
          <a:xfrm>
            <a:off x="5825970" y="2708920"/>
            <a:ext cx="1710190" cy="1368152"/>
          </a:xfrm>
          <a:prstGeom prst="rect">
            <a:avLst/>
          </a:prstGeom>
          <a:noFill/>
        </p:spPr>
      </p:pic>
      <p:sp>
        <p:nvSpPr>
          <p:cNvPr id="11" name="TextBox 10"/>
          <p:cNvSpPr txBox="1"/>
          <p:nvPr/>
        </p:nvSpPr>
        <p:spPr>
          <a:xfrm>
            <a:off x="5807968" y="4129916"/>
            <a:ext cx="1872208" cy="523220"/>
          </a:xfrm>
          <a:prstGeom prst="rect">
            <a:avLst/>
          </a:prstGeom>
          <a:solidFill>
            <a:schemeClr val="accent2">
              <a:lumMod val="50000"/>
            </a:schemeClr>
          </a:solidFill>
        </p:spPr>
        <p:txBody>
          <a:bodyPr wrap="square" rtlCol="0">
            <a:spAutoFit/>
          </a:bodyPr>
          <a:lstStyle/>
          <a:p>
            <a:pPr algn="ctr"/>
            <a:r>
              <a:rPr lang="en-GB" sz="1400" dirty="0"/>
              <a:t>Hyphae of </a:t>
            </a:r>
            <a:r>
              <a:rPr lang="en-GB" sz="1400" i="1" dirty="0"/>
              <a:t>Fusarium  graminearum</a:t>
            </a:r>
          </a:p>
        </p:txBody>
      </p:sp>
      <p:cxnSp>
        <p:nvCxnSpPr>
          <p:cNvPr id="13" name="Straight Arrow Connector 12"/>
          <p:cNvCxnSpPr/>
          <p:nvPr/>
        </p:nvCxnSpPr>
        <p:spPr>
          <a:xfrm>
            <a:off x="3264159" y="1305609"/>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040964" y="1702982"/>
            <a:ext cx="1011492" cy="32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32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91CDD0-57C1-454F-BAAC-8ABBD3B31459}" type="slidenum">
              <a:rPr lang="en-GB" smtClean="0"/>
              <a:pPr>
                <a:defRPr/>
              </a:pPr>
              <a:t>27</a:t>
            </a:fld>
            <a:endParaRPr lang="en-GB"/>
          </a:p>
        </p:txBody>
      </p:sp>
      <p:sp>
        <p:nvSpPr>
          <p:cNvPr id="3" name="TextBox 2"/>
          <p:cNvSpPr txBox="1"/>
          <p:nvPr/>
        </p:nvSpPr>
        <p:spPr>
          <a:xfrm>
            <a:off x="609599" y="530678"/>
            <a:ext cx="10951029" cy="1169551"/>
          </a:xfrm>
          <a:prstGeom prst="rect">
            <a:avLst/>
          </a:prstGeom>
          <a:noFill/>
        </p:spPr>
        <p:txBody>
          <a:bodyPr wrap="square" rtlCol="0">
            <a:spAutoFit/>
          </a:bodyPr>
          <a:lstStyle/>
          <a:p>
            <a:r>
              <a:rPr lang="en-GB" sz="2000" dirty="0"/>
              <a:t>Microorganisms, such as the fungus </a:t>
            </a:r>
            <a:r>
              <a:rPr lang="en-GB" sz="2000" i="1" dirty="0"/>
              <a:t>Fusarium</a:t>
            </a:r>
            <a:r>
              <a:rPr lang="en-GB" sz="2000" dirty="0"/>
              <a:t>, can be grown and then purified to produce mycoportein.  The mycoprotein can be used as a food as a food source for humans</a:t>
            </a:r>
          </a:p>
          <a:p>
            <a:endParaRPr lang="en-GB" sz="1000" dirty="0"/>
          </a:p>
          <a:p>
            <a:r>
              <a:rPr lang="en-GB" sz="2000" dirty="0"/>
              <a:t>The table compares mycoprotein with beef</a:t>
            </a:r>
          </a:p>
        </p:txBody>
      </p:sp>
      <p:pic>
        <p:nvPicPr>
          <p:cNvPr id="2050" name="Picture 2"/>
          <p:cNvPicPr>
            <a:picLocks noChangeAspect="1" noChangeArrowheads="1"/>
          </p:cNvPicPr>
          <p:nvPr/>
        </p:nvPicPr>
        <p:blipFill>
          <a:blip r:embed="rId2" cstate="print"/>
          <a:srcRect/>
          <a:stretch>
            <a:fillRect/>
          </a:stretch>
        </p:blipFill>
        <p:spPr bwMode="auto">
          <a:xfrm>
            <a:off x="2783632" y="1556793"/>
            <a:ext cx="6192688" cy="1466689"/>
          </a:xfrm>
          <a:prstGeom prst="rect">
            <a:avLst/>
          </a:prstGeom>
          <a:noFill/>
          <a:ln w="9525">
            <a:noFill/>
            <a:miter lim="800000"/>
            <a:headEnd/>
            <a:tailEnd/>
          </a:ln>
        </p:spPr>
      </p:pic>
      <p:sp>
        <p:nvSpPr>
          <p:cNvPr id="6" name="TextBox 5"/>
          <p:cNvSpPr txBox="1"/>
          <p:nvPr/>
        </p:nvSpPr>
        <p:spPr>
          <a:xfrm>
            <a:off x="391886" y="3132258"/>
            <a:ext cx="10961914" cy="707886"/>
          </a:xfrm>
          <a:prstGeom prst="rect">
            <a:avLst/>
          </a:prstGeom>
          <a:noFill/>
        </p:spPr>
        <p:txBody>
          <a:bodyPr wrap="square" rtlCol="0">
            <a:spAutoFit/>
          </a:bodyPr>
          <a:lstStyle/>
          <a:p>
            <a:r>
              <a:rPr lang="en-GB" sz="2000" dirty="0"/>
              <a:t>Use the data to describe and explain the advantages and disadvantages of using microorganisms to produce food for human consumption</a:t>
            </a:r>
          </a:p>
        </p:txBody>
      </p:sp>
      <p:sp>
        <p:nvSpPr>
          <p:cNvPr id="7" name="TextBox 6"/>
          <p:cNvSpPr txBox="1"/>
          <p:nvPr/>
        </p:nvSpPr>
        <p:spPr>
          <a:xfrm>
            <a:off x="1621959" y="3868594"/>
            <a:ext cx="8103693" cy="2800767"/>
          </a:xfrm>
          <a:prstGeom prst="rect">
            <a:avLst/>
          </a:prstGeom>
          <a:noFill/>
          <a:ln>
            <a:solidFill>
              <a:schemeClr val="accent1"/>
            </a:solidFill>
          </a:ln>
        </p:spPr>
        <p:txBody>
          <a:bodyPr wrap="none" rtlCol="0">
            <a:spAutoFit/>
          </a:bodyPr>
          <a:lstStyle/>
          <a:p>
            <a:r>
              <a:rPr lang="en-GB" sz="1600" dirty="0"/>
              <a:t>Lower  / less, energy than beef; useful for slimming / weight control</a:t>
            </a:r>
          </a:p>
          <a:p>
            <a:endParaRPr lang="en-GB" sz="800" dirty="0"/>
          </a:p>
          <a:p>
            <a:r>
              <a:rPr lang="en-GB" sz="1600" dirty="0"/>
              <a:t>Lower / less, total fat; low / less, saturated fat; lower cholesterol</a:t>
            </a:r>
          </a:p>
          <a:p>
            <a:endParaRPr lang="en-GB" sz="800" dirty="0"/>
          </a:p>
          <a:p>
            <a:r>
              <a:rPr lang="en-GB" sz="1600" dirty="0"/>
              <a:t>Lower risk of CHD / heart attack / atherosclerosis / stroke / hypertension</a:t>
            </a:r>
          </a:p>
          <a:p>
            <a:endParaRPr lang="en-GB" sz="800" dirty="0"/>
          </a:p>
          <a:p>
            <a:r>
              <a:rPr lang="en-GB" sz="1600" dirty="0"/>
              <a:t>Lower / less, iron content; increased risk of anaemia / fewer RBCs / less haemoglobin / reduced</a:t>
            </a:r>
          </a:p>
          <a:p>
            <a:r>
              <a:rPr lang="en-GB" sz="1600" dirty="0"/>
              <a:t>oxygen carrying capacity of blood</a:t>
            </a:r>
          </a:p>
          <a:p>
            <a:endParaRPr lang="en-GB" sz="800" dirty="0"/>
          </a:p>
          <a:p>
            <a:r>
              <a:rPr lang="en-GB" sz="1600" dirty="0"/>
              <a:t>Lower / less, protein (only 12 g per 100g); affects growth and repair of tissues</a:t>
            </a:r>
          </a:p>
          <a:p>
            <a:endParaRPr lang="en-GB" sz="800" dirty="0"/>
          </a:p>
          <a:p>
            <a:r>
              <a:rPr lang="en-GB" sz="1600" dirty="0"/>
              <a:t>Mycoprotein provides more balanced diet</a:t>
            </a:r>
          </a:p>
          <a:p>
            <a:endParaRPr lang="en-GB" sz="800" dirty="0"/>
          </a:p>
          <a:p>
            <a:r>
              <a:rPr lang="en-GB" sz="1600" dirty="0"/>
              <a:t>Need larger intake to meet requirements</a:t>
            </a:r>
          </a:p>
        </p:txBody>
      </p:sp>
      <p:sp>
        <p:nvSpPr>
          <p:cNvPr id="8" name="TextBox 7"/>
          <p:cNvSpPr txBox="1"/>
          <p:nvPr/>
        </p:nvSpPr>
        <p:spPr>
          <a:xfrm>
            <a:off x="1703513" y="116632"/>
            <a:ext cx="3059235" cy="338554"/>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600" dirty="0"/>
              <a:t>Exam Question &amp; Marking Scheme</a:t>
            </a:r>
          </a:p>
        </p:txBody>
      </p:sp>
      <p:sp>
        <p:nvSpPr>
          <p:cNvPr id="4" name="TextBox 3"/>
          <p:cNvSpPr txBox="1"/>
          <p:nvPr/>
        </p:nvSpPr>
        <p:spPr>
          <a:xfrm>
            <a:off x="1559496" y="3745483"/>
            <a:ext cx="8220404" cy="3108543"/>
          </a:xfrm>
          <a:prstGeom prst="rect">
            <a:avLst/>
          </a:prstGeom>
          <a:solidFill>
            <a:schemeClr val="bg1">
              <a:lumMod val="95000"/>
            </a:schemeClr>
          </a:solidFill>
        </p:spPr>
        <p:txBody>
          <a:bodyPr wrap="square" rtlCol="0">
            <a:spAutoFit/>
          </a:bodyPr>
          <a:lstStyle/>
          <a:p>
            <a:r>
              <a:rPr lang="en-GB" sz="2800" u="sng" dirty="0" smtClean="0"/>
              <a:t>TASK 1: </a:t>
            </a:r>
            <a:r>
              <a:rPr lang="en-GB" sz="2800" dirty="0" smtClean="0"/>
              <a:t>Complete an evaluation of using micro-organisms to produce food.</a:t>
            </a:r>
          </a:p>
          <a:p>
            <a:endParaRPr lang="en-GB" sz="2800" dirty="0" smtClean="0"/>
          </a:p>
          <a:p>
            <a:r>
              <a:rPr lang="en-GB" sz="2800" u="sng" dirty="0" smtClean="0"/>
              <a:t>TASK 2: </a:t>
            </a:r>
            <a:r>
              <a:rPr lang="en-GB" sz="2800" dirty="0" smtClean="0"/>
              <a:t>Complete the exam question above.</a:t>
            </a:r>
          </a:p>
          <a:p>
            <a:endParaRPr lang="en-GB" sz="2800" dirty="0" smtClean="0"/>
          </a:p>
          <a:p>
            <a:r>
              <a:rPr lang="en-GB" sz="2800" dirty="0" smtClean="0"/>
              <a:t>TASK 3: Do a mind map explaining ways to prevent food spoilage.</a:t>
            </a:r>
            <a:endParaRPr lang="en-GB" sz="2800" dirty="0"/>
          </a:p>
        </p:txBody>
      </p:sp>
    </p:spTree>
    <p:extLst>
      <p:ext uri="{BB962C8B-B14F-4D97-AF65-F5344CB8AC3E}">
        <p14:creationId xmlns:p14="http://schemas.microsoft.com/office/powerpoint/2010/main" val="3580384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p:spPr>
        <p:txBody>
          <a:bodyPr/>
          <a:lstStyle/>
          <a:p>
            <a:fld id="{2A143DB1-5FCB-42CA-891B-CECAE221D801}" type="slidenum">
              <a:rPr lang="en-GB" smtClean="0"/>
              <a:pPr/>
              <a:t>28</a:t>
            </a:fld>
            <a:endParaRPr lang="en-GB" smtClean="0"/>
          </a:p>
        </p:txBody>
      </p:sp>
      <p:sp>
        <p:nvSpPr>
          <p:cNvPr id="41987" name="Text Box 2"/>
          <p:cNvSpPr txBox="1">
            <a:spLocks noChangeArrowheads="1"/>
          </p:cNvSpPr>
          <p:nvPr/>
        </p:nvSpPr>
        <p:spPr bwMode="auto">
          <a:xfrm>
            <a:off x="904650" y="1225689"/>
            <a:ext cx="10808378" cy="5632311"/>
          </a:xfrm>
          <a:prstGeom prst="rect">
            <a:avLst/>
          </a:prstGeom>
          <a:solidFill>
            <a:schemeClr val="bg1"/>
          </a:solidFill>
          <a:ln w="9525">
            <a:noFill/>
            <a:miter lim="800000"/>
            <a:headEnd/>
            <a:tailEnd/>
          </a:ln>
        </p:spPr>
        <p:txBody>
          <a:bodyPr wrap="square">
            <a:spAutoFit/>
          </a:bodyPr>
          <a:lstStyle/>
          <a:p>
            <a:r>
              <a:rPr lang="en-GB" dirty="0"/>
              <a:t>Advantages of using microorganisms for food production</a:t>
            </a:r>
          </a:p>
          <a:p>
            <a:endParaRPr lang="en-GB" sz="900" dirty="0">
              <a:solidFill>
                <a:srgbClr val="0000FF"/>
              </a:solidFill>
            </a:endParaRPr>
          </a:p>
          <a:p>
            <a:pPr indent="361950">
              <a:buFont typeface="Wingdings" pitchFamily="2" charset="2"/>
              <a:buChar char="§"/>
            </a:pPr>
            <a:r>
              <a:rPr lang="en-GB" dirty="0"/>
              <a:t>Grow rapidly under right conditions (pH, temperature, nutrients, oxygen) – protein </a:t>
            </a:r>
          </a:p>
          <a:p>
            <a:pPr indent="361950"/>
            <a:r>
              <a:rPr lang="en-GB" dirty="0"/>
              <a:t>Production is much faster than animals – resulting in faster production of food </a:t>
            </a:r>
          </a:p>
          <a:p>
            <a:pPr indent="361950"/>
            <a:r>
              <a:rPr lang="en-GB" dirty="0"/>
              <a:t>(compared to growing crop plants and rearing animals)</a:t>
            </a:r>
          </a:p>
          <a:p>
            <a:pPr indent="361950">
              <a:buFont typeface="Wingdings" pitchFamily="2" charset="2"/>
              <a:buChar char="§"/>
            </a:pPr>
            <a:endParaRPr lang="en-GB" sz="900" dirty="0"/>
          </a:p>
          <a:p>
            <a:pPr indent="361950">
              <a:buFont typeface="Wingdings" pitchFamily="2" charset="2"/>
              <a:buChar char="§"/>
            </a:pPr>
            <a:r>
              <a:rPr lang="en-GB" dirty="0"/>
              <a:t>Their optimal growth conditions can be easily created artificially to maximise yield and </a:t>
            </a:r>
          </a:p>
          <a:p>
            <a:pPr indent="361950"/>
            <a:r>
              <a:rPr lang="en-GB" dirty="0"/>
              <a:t>controlled – allowing year round food production – not affected by seasons or location</a:t>
            </a:r>
          </a:p>
          <a:p>
            <a:pPr indent="361950">
              <a:buFont typeface="Wingdings" pitchFamily="2" charset="2"/>
              <a:buChar char="§"/>
            </a:pPr>
            <a:endParaRPr lang="en-GB" sz="900" dirty="0"/>
          </a:p>
          <a:p>
            <a:pPr indent="361950">
              <a:buFont typeface="Wingdings" pitchFamily="2" charset="2"/>
              <a:buChar char="§"/>
            </a:pPr>
            <a:r>
              <a:rPr lang="en-GB" dirty="0"/>
              <a:t>Production can be regulated (increased or decreased) according to demand – by </a:t>
            </a:r>
          </a:p>
          <a:p>
            <a:pPr indent="361950"/>
            <a:r>
              <a:rPr lang="en-GB" dirty="0"/>
              <a:t>controlling their environment</a:t>
            </a:r>
          </a:p>
          <a:p>
            <a:pPr indent="361950">
              <a:buFont typeface="Wingdings" pitchFamily="2" charset="2"/>
              <a:buChar char="§"/>
            </a:pPr>
            <a:endParaRPr lang="en-GB" sz="900" dirty="0"/>
          </a:p>
          <a:p>
            <a:pPr indent="361950">
              <a:buFont typeface="Wingdings" pitchFamily="2" charset="2"/>
              <a:buChar char="§"/>
            </a:pPr>
            <a:r>
              <a:rPr lang="en-GB" dirty="0"/>
              <a:t>Grow on a range of inexpensive materials – utilises recycling of waste products – </a:t>
            </a:r>
          </a:p>
          <a:p>
            <a:pPr indent="361950"/>
            <a:r>
              <a:rPr lang="en-GB" dirty="0"/>
              <a:t>economically favourable</a:t>
            </a:r>
          </a:p>
          <a:p>
            <a:pPr indent="361950">
              <a:buFont typeface="Wingdings" pitchFamily="2" charset="2"/>
              <a:buChar char="§"/>
            </a:pPr>
            <a:endParaRPr lang="en-GB" sz="900" dirty="0"/>
          </a:p>
          <a:p>
            <a:pPr indent="361950">
              <a:buFont typeface="Wingdings" pitchFamily="2" charset="2"/>
              <a:buChar char="§"/>
            </a:pPr>
            <a:r>
              <a:rPr lang="en-GB" dirty="0"/>
              <a:t>Food produced by microorganisms has a longer shelf life than raw products they're </a:t>
            </a:r>
          </a:p>
          <a:p>
            <a:pPr indent="361950"/>
            <a:r>
              <a:rPr lang="en-GB" dirty="0"/>
              <a:t>made from – e.g. cheese lasts longer than milk</a:t>
            </a:r>
          </a:p>
          <a:p>
            <a:pPr indent="361950">
              <a:buFont typeface="Wingdings" pitchFamily="2" charset="2"/>
              <a:buChar char="§"/>
            </a:pPr>
            <a:endParaRPr lang="en-GB" sz="900" dirty="0"/>
          </a:p>
          <a:p>
            <a:pPr indent="361950">
              <a:buFont typeface="Wingdings" pitchFamily="2" charset="2"/>
              <a:buChar char="§"/>
            </a:pPr>
            <a:r>
              <a:rPr lang="en-GB" dirty="0"/>
              <a:t>Provide a good source of protein (having a complete amino acid profile) for </a:t>
            </a:r>
          </a:p>
          <a:p>
            <a:pPr indent="361950"/>
            <a:r>
              <a:rPr lang="en-GB" dirty="0"/>
              <a:t>vegetarians</a:t>
            </a:r>
          </a:p>
          <a:p>
            <a:pPr indent="361950">
              <a:buFont typeface="Wingdings" pitchFamily="2" charset="2"/>
              <a:buChar char="§"/>
            </a:pPr>
            <a:endParaRPr lang="en-GB" sz="900" dirty="0"/>
          </a:p>
          <a:p>
            <a:pPr indent="361950">
              <a:buFont typeface="Wingdings" pitchFamily="2" charset="2"/>
              <a:buChar char="§"/>
            </a:pPr>
            <a:r>
              <a:rPr lang="en-GB" dirty="0"/>
              <a:t>Protein contains no animal fat or cholesterol</a:t>
            </a:r>
          </a:p>
          <a:p>
            <a:pPr indent="361950">
              <a:buFont typeface="Wingdings" pitchFamily="2" charset="2"/>
              <a:buChar char="§"/>
            </a:pPr>
            <a:endParaRPr lang="en-GB" sz="900" dirty="0"/>
          </a:p>
          <a:p>
            <a:pPr indent="361950">
              <a:buFont typeface="Wingdings" pitchFamily="2" charset="2"/>
              <a:buChar char="§"/>
            </a:pPr>
            <a:r>
              <a:rPr lang="en-GB" dirty="0"/>
              <a:t>No ethical animal welfare issues</a:t>
            </a:r>
          </a:p>
        </p:txBody>
      </p:sp>
      <p:sp>
        <p:nvSpPr>
          <p:cNvPr id="41988" name="Text Box 3"/>
          <p:cNvSpPr txBox="1">
            <a:spLocks noChangeArrowheads="1"/>
          </p:cNvSpPr>
          <p:nvPr/>
        </p:nvSpPr>
        <p:spPr bwMode="auto">
          <a:xfrm>
            <a:off x="1682751" y="6157913"/>
            <a:ext cx="8805863" cy="366712"/>
          </a:xfrm>
          <a:prstGeom prst="rect">
            <a:avLst/>
          </a:prstGeom>
          <a:noFill/>
          <a:ln w="9525">
            <a:noFill/>
            <a:miter lim="800000"/>
            <a:headEnd/>
            <a:tailEnd/>
          </a:ln>
        </p:spPr>
        <p:txBody>
          <a:bodyPr>
            <a:spAutoFit/>
          </a:bodyPr>
          <a:lstStyle/>
          <a:p>
            <a:endParaRPr lang="en-US"/>
          </a:p>
        </p:txBody>
      </p:sp>
      <p:sp>
        <p:nvSpPr>
          <p:cNvPr id="5" name="Rectangle 4"/>
          <p:cNvSpPr/>
          <p:nvPr/>
        </p:nvSpPr>
        <p:spPr>
          <a:xfrm>
            <a:off x="904649" y="116632"/>
            <a:ext cx="10960779" cy="1015663"/>
          </a:xfrm>
          <a:prstGeom prst="rect">
            <a:avLst/>
          </a:prstGeom>
          <a:solidFill>
            <a:schemeClr val="bg1"/>
          </a:solidFill>
          <a:ln>
            <a:solidFill>
              <a:schemeClr val="tx2">
                <a:lumMod val="20000"/>
                <a:lumOff val="80000"/>
              </a:schemeClr>
            </a:solidFill>
          </a:ln>
        </p:spPr>
        <p:txBody>
          <a:bodyPr wrap="square">
            <a:spAutoFit/>
          </a:bodyPr>
          <a:lstStyle/>
          <a:p>
            <a:r>
              <a:rPr lang="en-GB" sz="2000" dirty="0"/>
              <a:t>With climate change threatening the availability of land for rearing livestock and the growing awareness of the environmental impact of meat production, mycoprotein may yet be set to fulfil its original mission; to provide the world with a nutritious, abundant, environmentally friendly protein</a:t>
            </a:r>
          </a:p>
        </p:txBody>
      </p:sp>
    </p:spTree>
    <p:extLst>
      <p:ext uri="{BB962C8B-B14F-4D97-AF65-F5344CB8AC3E}">
        <p14:creationId xmlns:p14="http://schemas.microsoft.com/office/powerpoint/2010/main" val="4037451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noFill/>
        </p:spPr>
        <p:txBody>
          <a:bodyPr/>
          <a:lstStyle/>
          <a:p>
            <a:fld id="{0777238C-F784-470A-9761-53D7D3EA9111}" type="slidenum">
              <a:rPr lang="en-GB" smtClean="0"/>
              <a:pPr/>
              <a:t>29</a:t>
            </a:fld>
            <a:endParaRPr lang="en-GB" smtClean="0"/>
          </a:p>
        </p:txBody>
      </p:sp>
      <p:sp>
        <p:nvSpPr>
          <p:cNvPr id="43011" name="Text Box 3"/>
          <p:cNvSpPr txBox="1">
            <a:spLocks noChangeArrowheads="1"/>
          </p:cNvSpPr>
          <p:nvPr/>
        </p:nvSpPr>
        <p:spPr bwMode="auto">
          <a:xfrm>
            <a:off x="522514" y="258167"/>
            <a:ext cx="11277600" cy="6463308"/>
          </a:xfrm>
          <a:prstGeom prst="rect">
            <a:avLst/>
          </a:prstGeom>
          <a:solidFill>
            <a:schemeClr val="bg1"/>
          </a:solidFill>
          <a:ln w="9525">
            <a:noFill/>
            <a:miter lim="800000"/>
            <a:headEnd/>
            <a:tailEnd/>
          </a:ln>
        </p:spPr>
        <p:txBody>
          <a:bodyPr wrap="square">
            <a:spAutoFit/>
          </a:bodyPr>
          <a:lstStyle/>
          <a:p>
            <a:r>
              <a:rPr lang="en-GB" dirty="0"/>
              <a:t>Disadvantages of using microorganisms</a:t>
            </a:r>
          </a:p>
          <a:p>
            <a:endParaRPr lang="en-GB" sz="900" dirty="0">
              <a:solidFill>
                <a:srgbClr val="0000FF"/>
              </a:solidFill>
            </a:endParaRPr>
          </a:p>
          <a:p>
            <a:pPr indent="457200">
              <a:buFont typeface="Wingdings" pitchFamily="2" charset="2"/>
              <a:buChar char="§"/>
            </a:pPr>
            <a:r>
              <a:rPr lang="en-GB" dirty="0"/>
              <a:t>High risk of food contamination – conditions are also favourable to harmful organisms </a:t>
            </a:r>
          </a:p>
          <a:p>
            <a:pPr indent="457200"/>
            <a:r>
              <a:rPr lang="en-GB" dirty="0"/>
              <a:t>– may cause the desired product to spoil or if eaten cause illness (food poisoning) – </a:t>
            </a:r>
          </a:p>
          <a:p>
            <a:pPr indent="457200"/>
            <a:r>
              <a:rPr lang="en-GB" dirty="0"/>
              <a:t>may be fatal</a:t>
            </a:r>
          </a:p>
          <a:p>
            <a:pPr indent="457200">
              <a:buFont typeface="Wingdings" pitchFamily="2" charset="2"/>
              <a:buChar char="§"/>
            </a:pPr>
            <a:endParaRPr lang="en-GB" sz="900" dirty="0"/>
          </a:p>
          <a:p>
            <a:pPr indent="457200">
              <a:buFont typeface="Wingdings" pitchFamily="2" charset="2"/>
              <a:buChar char="§"/>
            </a:pPr>
            <a:r>
              <a:rPr lang="en-GB" dirty="0"/>
              <a:t>Small fluctuations in the optimum conditions  (e.g. temperature; pH) may kill the </a:t>
            </a:r>
          </a:p>
          <a:p>
            <a:pPr indent="457200"/>
            <a:r>
              <a:rPr lang="en-GB" dirty="0"/>
              <a:t>microorganisms</a:t>
            </a:r>
          </a:p>
          <a:p>
            <a:pPr indent="457200">
              <a:buFont typeface="Wingdings" pitchFamily="2" charset="2"/>
              <a:buChar char="§"/>
            </a:pPr>
            <a:endParaRPr lang="en-GB" sz="900" dirty="0"/>
          </a:p>
          <a:p>
            <a:pPr indent="457200">
              <a:buFont typeface="Wingdings" pitchFamily="2" charset="2"/>
              <a:buChar char="§"/>
            </a:pPr>
            <a:r>
              <a:rPr lang="en-GB" dirty="0"/>
              <a:t>Pathogenic microorganisms may grow alongside the useful microorganism and </a:t>
            </a:r>
          </a:p>
          <a:p>
            <a:pPr indent="457200"/>
            <a:r>
              <a:rPr lang="en-GB" dirty="0"/>
              <a:t>produce toxins</a:t>
            </a:r>
          </a:p>
          <a:p>
            <a:pPr indent="457200">
              <a:buFont typeface="Wingdings" pitchFamily="2" charset="2"/>
              <a:buChar char="§"/>
            </a:pPr>
            <a:endParaRPr lang="en-GB" sz="900" dirty="0"/>
          </a:p>
          <a:p>
            <a:pPr indent="457200">
              <a:buFont typeface="Wingdings" pitchFamily="2" charset="2"/>
              <a:buChar char="§"/>
            </a:pPr>
            <a:r>
              <a:rPr lang="en-GB" dirty="0"/>
              <a:t>Aseptic techniques need to be employed in culturing microorganisms</a:t>
            </a:r>
          </a:p>
          <a:p>
            <a:pPr indent="457200">
              <a:buFont typeface="Wingdings" pitchFamily="2" charset="2"/>
              <a:buChar char="§"/>
            </a:pPr>
            <a:endParaRPr lang="en-GB" sz="900" dirty="0"/>
          </a:p>
          <a:p>
            <a:pPr indent="457200">
              <a:buFont typeface="Wingdings" pitchFamily="2" charset="2"/>
              <a:buChar char="§"/>
            </a:pPr>
            <a:r>
              <a:rPr lang="en-GB" dirty="0"/>
              <a:t>Protein has to be purified – to ensure it is not contaminated</a:t>
            </a:r>
          </a:p>
          <a:p>
            <a:pPr indent="457200">
              <a:buFont typeface="Wingdings" pitchFamily="2" charset="2"/>
              <a:buChar char="§"/>
            </a:pPr>
            <a:endParaRPr lang="en-GB" sz="900" dirty="0"/>
          </a:p>
          <a:p>
            <a:pPr indent="457200">
              <a:buFont typeface="Wingdings" pitchFamily="2" charset="2"/>
              <a:buChar char="§"/>
            </a:pPr>
            <a:r>
              <a:rPr lang="en-GB" dirty="0"/>
              <a:t>Taste and palatability may be affected – not the same as protein from traditional </a:t>
            </a:r>
          </a:p>
          <a:p>
            <a:pPr indent="457200"/>
            <a:r>
              <a:rPr lang="en-GB" dirty="0"/>
              <a:t>sources (mainly animals)</a:t>
            </a:r>
          </a:p>
          <a:p>
            <a:pPr indent="457200">
              <a:buFont typeface="Wingdings" pitchFamily="2" charset="2"/>
              <a:buChar char="§"/>
            </a:pPr>
            <a:endParaRPr lang="en-GB" sz="900" dirty="0"/>
          </a:p>
          <a:p>
            <a:pPr indent="457200">
              <a:buFont typeface="Wingdings" pitchFamily="2" charset="2"/>
              <a:buChar char="§"/>
            </a:pPr>
            <a:r>
              <a:rPr lang="en-GB" dirty="0"/>
              <a:t>Down stream processing – separating protein from waste may be time consuming </a:t>
            </a:r>
          </a:p>
          <a:p>
            <a:pPr indent="457200"/>
            <a:r>
              <a:rPr lang="en-GB" dirty="0"/>
              <a:t>and expensive – risk of contamination</a:t>
            </a:r>
          </a:p>
          <a:p>
            <a:pPr indent="457200">
              <a:buFont typeface="Wingdings" pitchFamily="2" charset="2"/>
              <a:buChar char="§"/>
            </a:pPr>
            <a:endParaRPr lang="en-GB" sz="900" dirty="0"/>
          </a:p>
          <a:p>
            <a:pPr indent="457200">
              <a:buFont typeface="Wingdings" pitchFamily="2" charset="2"/>
              <a:buChar char="§"/>
            </a:pPr>
            <a:r>
              <a:rPr lang="en-GB" dirty="0"/>
              <a:t>Objections to eating food grown on waste and produced by microorganism</a:t>
            </a:r>
          </a:p>
          <a:p>
            <a:pPr indent="457200">
              <a:buFont typeface="Wingdings" pitchFamily="2" charset="2"/>
              <a:buChar char="§"/>
            </a:pPr>
            <a:endParaRPr lang="en-GB" sz="900" dirty="0"/>
          </a:p>
          <a:p>
            <a:pPr indent="457200">
              <a:buFont typeface="Wingdings" pitchFamily="2" charset="2"/>
              <a:buChar char="§"/>
            </a:pPr>
            <a:r>
              <a:rPr lang="en-GB" dirty="0"/>
              <a:t>Specialist laboratory facilities may be needed for production o an industrial scale – </a:t>
            </a:r>
          </a:p>
          <a:p>
            <a:pPr indent="457200"/>
            <a:r>
              <a:rPr lang="en-GB" dirty="0"/>
              <a:t>demanding investment which may not be possible in some developed countries</a:t>
            </a:r>
          </a:p>
          <a:p>
            <a:pPr indent="457200">
              <a:buFont typeface="Wingdings" pitchFamily="2" charset="2"/>
              <a:buChar char="§"/>
            </a:pPr>
            <a:endParaRPr lang="en-GB" sz="900" dirty="0"/>
          </a:p>
          <a:p>
            <a:pPr indent="457200">
              <a:buFont typeface="Wingdings" pitchFamily="2" charset="2"/>
              <a:buChar char="§"/>
            </a:pPr>
            <a:r>
              <a:rPr lang="en-GB" dirty="0"/>
              <a:t>Long term effects not known</a:t>
            </a:r>
          </a:p>
        </p:txBody>
      </p:sp>
    </p:spTree>
    <p:extLst>
      <p:ext uri="{BB962C8B-B14F-4D97-AF65-F5344CB8AC3E}">
        <p14:creationId xmlns:p14="http://schemas.microsoft.com/office/powerpoint/2010/main" val="98091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A153A1CA-8457-437E-838A-FE3C6C7C0D39}" type="slidenum">
              <a:rPr lang="en-GB" smtClean="0"/>
              <a:pPr/>
              <a:t>3</a:t>
            </a:fld>
            <a:endParaRPr lang="en-GB" smtClean="0"/>
          </a:p>
        </p:txBody>
      </p:sp>
      <p:sp>
        <p:nvSpPr>
          <p:cNvPr id="23555" name="Text Box 2"/>
          <p:cNvSpPr txBox="1">
            <a:spLocks noChangeArrowheads="1"/>
          </p:cNvSpPr>
          <p:nvPr/>
        </p:nvSpPr>
        <p:spPr bwMode="auto">
          <a:xfrm>
            <a:off x="1353019" y="44623"/>
            <a:ext cx="2083355" cy="400110"/>
          </a:xfrm>
          <a:prstGeom prst="rect">
            <a:avLst/>
          </a:prstGeom>
          <a:noFill/>
          <a:ln w="9525">
            <a:solidFill>
              <a:schemeClr val="accent1"/>
            </a:solidFill>
            <a:miter lim="800000"/>
            <a:headEnd/>
            <a:tailEnd/>
          </a:ln>
        </p:spPr>
        <p:txBody>
          <a:bodyPr wrap="square">
            <a:spAutoFit/>
          </a:bodyPr>
          <a:lstStyle/>
          <a:p>
            <a:r>
              <a:rPr lang="en-GB" sz="2000" dirty="0"/>
              <a:t>Food Production</a:t>
            </a:r>
          </a:p>
        </p:txBody>
      </p:sp>
      <p:sp>
        <p:nvSpPr>
          <p:cNvPr id="23556" name="Text Box 3"/>
          <p:cNvSpPr txBox="1">
            <a:spLocks noChangeArrowheads="1"/>
          </p:cNvSpPr>
          <p:nvPr/>
        </p:nvSpPr>
        <p:spPr bwMode="auto">
          <a:xfrm>
            <a:off x="1353019" y="536773"/>
            <a:ext cx="9036496" cy="3662541"/>
          </a:xfrm>
          <a:prstGeom prst="rect">
            <a:avLst/>
          </a:prstGeom>
          <a:noFill/>
          <a:ln w="9525">
            <a:noFill/>
            <a:miter lim="800000"/>
            <a:headEnd/>
            <a:tailEnd/>
          </a:ln>
        </p:spPr>
        <p:txBody>
          <a:bodyPr wrap="square">
            <a:spAutoFit/>
          </a:bodyPr>
          <a:lstStyle/>
          <a:p>
            <a:r>
              <a:rPr lang="en-GB" sz="1600" dirty="0"/>
              <a:t>The Sun is the ultimate source of energy for all living </a:t>
            </a:r>
            <a:r>
              <a:rPr lang="en-GB" sz="1600" dirty="0" smtClean="0"/>
              <a:t>organisms.</a:t>
            </a:r>
            <a:endParaRPr lang="en-GB" sz="1600" dirty="0"/>
          </a:p>
          <a:p>
            <a:endParaRPr lang="en-GB" sz="800" dirty="0"/>
          </a:p>
          <a:p>
            <a:r>
              <a:rPr lang="en-GB" sz="1600" dirty="0"/>
              <a:t>Plants are photoautotrophs – i.e. they are able to make organic chemicals by using energy from sunlight and the inorganic substances, carbon dioxide and water, through the biochemical process of photosynthesis.  Plants convert light energy to chemical energy in the form of glucose</a:t>
            </a:r>
          </a:p>
          <a:p>
            <a:endParaRPr lang="en-GB" sz="800" dirty="0"/>
          </a:p>
          <a:p>
            <a:r>
              <a:rPr lang="en-GB" sz="1600" dirty="0"/>
              <a:t>	Carbon dioxide + Water			</a:t>
            </a:r>
          </a:p>
          <a:p>
            <a:pPr algn="ctr"/>
            <a:endParaRPr lang="en-GB" sz="1600" dirty="0"/>
          </a:p>
          <a:p>
            <a:endParaRPr lang="en-GB" sz="1600" dirty="0"/>
          </a:p>
          <a:p>
            <a:r>
              <a:rPr lang="en-GB" sz="1600" dirty="0"/>
              <a:t>	    Glucose + Oxygen</a:t>
            </a:r>
          </a:p>
          <a:p>
            <a:pPr lvl="1" algn="ctr"/>
            <a:endParaRPr lang="en-GB" sz="800" dirty="0"/>
          </a:p>
          <a:p>
            <a:r>
              <a:rPr lang="en-GB" sz="1600" dirty="0"/>
              <a:t>Plants are at the start of all food chains – all animals rely on plants for food</a:t>
            </a:r>
          </a:p>
          <a:p>
            <a:pPr lvl="1" algn="ctr"/>
            <a:endParaRPr lang="en-GB" sz="800" dirty="0"/>
          </a:p>
          <a:p>
            <a:r>
              <a:rPr lang="en-GB" sz="1600" dirty="0"/>
              <a:t>Food chain – a  linear sequence showing feeding relationships – arrows indicate direction of feeding – i.e. flow of energy and materials.  </a:t>
            </a:r>
          </a:p>
          <a:p>
            <a:endParaRPr lang="en-GB" sz="800" dirty="0"/>
          </a:p>
          <a:p>
            <a:r>
              <a:rPr lang="en-GB" sz="1600" dirty="0"/>
              <a:t>Food chains are interlinked in nature to form food webs</a:t>
            </a:r>
          </a:p>
        </p:txBody>
      </p:sp>
      <p:sp>
        <p:nvSpPr>
          <p:cNvPr id="23557" name="TextBox 5"/>
          <p:cNvSpPr txBox="1">
            <a:spLocks noChangeArrowheads="1"/>
          </p:cNvSpPr>
          <p:nvPr/>
        </p:nvSpPr>
        <p:spPr bwMode="auto">
          <a:xfrm>
            <a:off x="5087888" y="1924090"/>
            <a:ext cx="5436096" cy="784830"/>
          </a:xfrm>
          <a:prstGeom prst="rect">
            <a:avLst/>
          </a:prstGeom>
          <a:solidFill>
            <a:srgbClr val="00B050"/>
          </a:solidFill>
          <a:ln w="9525">
            <a:solidFill>
              <a:schemeClr val="accent1"/>
            </a:solidFill>
            <a:miter lim="800000"/>
            <a:headEnd/>
            <a:tailEnd/>
          </a:ln>
        </p:spPr>
        <p:txBody>
          <a:bodyPr wrap="square">
            <a:spAutoFit/>
          </a:bodyPr>
          <a:lstStyle/>
          <a:p>
            <a:r>
              <a:rPr lang="en-GB" sz="1500" dirty="0"/>
              <a:t>Glucose is -</a:t>
            </a:r>
          </a:p>
          <a:p>
            <a:pPr indent="266700">
              <a:buFont typeface="Courier New" pitchFamily="49" charset="0"/>
              <a:buChar char="o"/>
            </a:pPr>
            <a:r>
              <a:rPr lang="en-GB" sz="1500" dirty="0"/>
              <a:t>Broken down to release energy</a:t>
            </a:r>
          </a:p>
          <a:p>
            <a:pPr indent="266700">
              <a:buFont typeface="Courier New" pitchFamily="49" charset="0"/>
              <a:buChar char="o"/>
            </a:pPr>
            <a:r>
              <a:rPr lang="en-GB" sz="1500" dirty="0"/>
              <a:t>Converted to other molecules amino acids, fatty acids, etc)</a:t>
            </a:r>
          </a:p>
        </p:txBody>
      </p:sp>
      <p:pic>
        <p:nvPicPr>
          <p:cNvPr id="23558" name="Picture 5" descr="kep27"/>
          <p:cNvPicPr>
            <a:picLocks noChangeAspect="1" noChangeArrowheads="1"/>
          </p:cNvPicPr>
          <p:nvPr/>
        </p:nvPicPr>
        <p:blipFill>
          <a:blip r:embed="rId2" cstate="print"/>
          <a:srcRect l="1257" t="9735" r="2124" b="49399"/>
          <a:stretch>
            <a:fillRect/>
          </a:stretch>
        </p:blipFill>
        <p:spPr bwMode="auto">
          <a:xfrm>
            <a:off x="1559496" y="4221088"/>
            <a:ext cx="5616624" cy="2520280"/>
          </a:xfrm>
          <a:prstGeom prst="rect">
            <a:avLst/>
          </a:prstGeom>
          <a:noFill/>
          <a:ln w="9525">
            <a:noFill/>
            <a:miter lim="800000"/>
            <a:headEnd/>
            <a:tailEnd/>
          </a:ln>
        </p:spPr>
      </p:pic>
      <p:pic>
        <p:nvPicPr>
          <p:cNvPr id="23559" name="Picture 6" descr="kep29"/>
          <p:cNvPicPr>
            <a:picLocks noChangeAspect="1" noChangeArrowheads="1"/>
          </p:cNvPicPr>
          <p:nvPr/>
        </p:nvPicPr>
        <p:blipFill>
          <a:blip r:embed="rId3" cstate="print"/>
          <a:srcRect t="4872" b="11327"/>
          <a:stretch>
            <a:fillRect/>
          </a:stretch>
        </p:blipFill>
        <p:spPr bwMode="auto">
          <a:xfrm>
            <a:off x="7248128" y="3789041"/>
            <a:ext cx="3347864" cy="2952328"/>
          </a:xfrm>
          <a:prstGeom prst="rect">
            <a:avLst/>
          </a:prstGeom>
          <a:noFill/>
          <a:ln w="9525">
            <a:noFill/>
            <a:miter lim="800000"/>
            <a:headEnd/>
            <a:tailEnd/>
          </a:ln>
        </p:spPr>
      </p:pic>
      <p:cxnSp>
        <p:nvCxnSpPr>
          <p:cNvPr id="9" name="Straight Arrow Connector 8"/>
          <p:cNvCxnSpPr/>
          <p:nvPr/>
        </p:nvCxnSpPr>
        <p:spPr>
          <a:xfrm>
            <a:off x="3575720" y="206084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1545" y="4293096"/>
            <a:ext cx="5184575" cy="523220"/>
          </a:xfrm>
          <a:prstGeom prst="rect">
            <a:avLst/>
          </a:prstGeom>
          <a:solidFill>
            <a:srgbClr val="00B050"/>
          </a:solidFill>
        </p:spPr>
        <p:txBody>
          <a:bodyPr wrap="square" rtlCol="0">
            <a:spAutoFit/>
          </a:bodyPr>
          <a:lstStyle/>
          <a:p>
            <a:pPr algn="ctr"/>
            <a:r>
              <a:rPr lang="en-GB" sz="1400" dirty="0"/>
              <a:t>All food molecules ultimately come from autotrophic plants</a:t>
            </a:r>
          </a:p>
          <a:p>
            <a:pPr algn="ctr"/>
            <a:r>
              <a:rPr lang="en-GB" sz="1400" dirty="0"/>
              <a:t>The sun is the ultimate source of energy for all living organisms</a:t>
            </a:r>
          </a:p>
        </p:txBody>
      </p:sp>
    </p:spTree>
    <p:extLst>
      <p:ext uri="{BB962C8B-B14F-4D97-AF65-F5344CB8AC3E}">
        <p14:creationId xmlns:p14="http://schemas.microsoft.com/office/powerpoint/2010/main" val="173330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p:spPr>
        <p:txBody>
          <a:bodyPr/>
          <a:lstStyle/>
          <a:p>
            <a:fld id="{5F64AFAF-7775-481E-A6FB-F61AC695A6A5}" type="slidenum">
              <a:rPr lang="en-GB" smtClean="0"/>
              <a:pPr/>
              <a:t>30</a:t>
            </a:fld>
            <a:endParaRPr lang="en-GB" smtClean="0"/>
          </a:p>
        </p:txBody>
      </p:sp>
      <p:pic>
        <p:nvPicPr>
          <p:cNvPr id="44035" name="Picture 3" descr="200px-Konservering"/>
          <p:cNvPicPr>
            <a:picLocks noChangeAspect="1" noChangeArrowheads="1"/>
          </p:cNvPicPr>
          <p:nvPr/>
        </p:nvPicPr>
        <p:blipFill>
          <a:blip r:embed="rId2" cstate="print"/>
          <a:srcRect/>
          <a:stretch>
            <a:fillRect/>
          </a:stretch>
        </p:blipFill>
        <p:spPr bwMode="auto">
          <a:xfrm>
            <a:off x="7350460" y="4974419"/>
            <a:ext cx="2520280" cy="1747056"/>
          </a:xfrm>
          <a:prstGeom prst="rect">
            <a:avLst/>
          </a:prstGeom>
          <a:noFill/>
          <a:ln w="9525">
            <a:noFill/>
            <a:miter lim="800000"/>
            <a:headEnd/>
            <a:tailEnd/>
          </a:ln>
        </p:spPr>
      </p:pic>
      <p:pic>
        <p:nvPicPr>
          <p:cNvPr id="41988" name="Picture 5" descr="File:Waste not want not WWI poster.jpg"/>
          <p:cNvPicPr>
            <a:picLocks noChangeAspect="1" noChangeArrowheads="1"/>
          </p:cNvPicPr>
          <p:nvPr/>
        </p:nvPicPr>
        <p:blipFill>
          <a:blip r:embed="rId3" cstate="print">
            <a:lum bright="2000" contrast="34000"/>
          </a:blip>
          <a:srcRect/>
          <a:stretch>
            <a:fillRect/>
          </a:stretch>
        </p:blipFill>
        <p:spPr bwMode="auto">
          <a:xfrm>
            <a:off x="7700906" y="2234628"/>
            <a:ext cx="2205094" cy="2736304"/>
          </a:xfrm>
          <a:prstGeom prst="rect">
            <a:avLst/>
          </a:prstGeom>
          <a:noFill/>
          <a:ln w="9525">
            <a:solidFill>
              <a:schemeClr val="accent6">
                <a:lumMod val="60000"/>
                <a:lumOff val="40000"/>
              </a:schemeClr>
            </a:solidFill>
            <a:miter lim="800000"/>
            <a:headEnd/>
            <a:tailEnd/>
          </a:ln>
        </p:spPr>
      </p:pic>
      <p:sp>
        <p:nvSpPr>
          <p:cNvPr id="44037" name="Text Box 6"/>
          <p:cNvSpPr txBox="1">
            <a:spLocks noChangeArrowheads="1"/>
          </p:cNvSpPr>
          <p:nvPr/>
        </p:nvSpPr>
        <p:spPr bwMode="auto">
          <a:xfrm>
            <a:off x="1631951" y="115889"/>
            <a:ext cx="5688013" cy="339725"/>
          </a:xfrm>
          <a:prstGeom prst="rect">
            <a:avLst/>
          </a:prstGeom>
          <a:noFill/>
          <a:ln w="9525">
            <a:solidFill>
              <a:schemeClr val="accent1"/>
            </a:solidFill>
            <a:miter lim="800000"/>
            <a:headEnd/>
            <a:tailEnd/>
          </a:ln>
        </p:spPr>
        <p:txBody>
          <a:bodyPr>
            <a:spAutoFit/>
          </a:bodyPr>
          <a:lstStyle/>
          <a:p>
            <a:r>
              <a:rPr lang="en-GB" sz="1600" dirty="0"/>
              <a:t>Food Spoilage by Microorganisms and Preservation of Food</a:t>
            </a:r>
          </a:p>
        </p:txBody>
      </p:sp>
      <p:pic>
        <p:nvPicPr>
          <p:cNvPr id="44038" name="Picture 7" descr="https://encrypted-tbn2.google.com/images?q=tbn:ANd9GcS6HTSWivKlix1Qat3JVnaAYLlA-cUPvf2LHNwQUVTeZ96RUoTYDg"/>
          <p:cNvPicPr>
            <a:picLocks noChangeAspect="1" noChangeArrowheads="1"/>
          </p:cNvPicPr>
          <p:nvPr/>
        </p:nvPicPr>
        <p:blipFill>
          <a:blip r:embed="rId4" cstate="print"/>
          <a:srcRect/>
          <a:stretch>
            <a:fillRect/>
          </a:stretch>
        </p:blipFill>
        <p:spPr bwMode="auto">
          <a:xfrm>
            <a:off x="7823189" y="140092"/>
            <a:ext cx="2278756" cy="2020771"/>
          </a:xfrm>
          <a:prstGeom prst="rect">
            <a:avLst/>
          </a:prstGeom>
          <a:noFill/>
          <a:ln w="9525">
            <a:noFill/>
            <a:miter lim="800000"/>
            <a:headEnd/>
            <a:tailEnd/>
          </a:ln>
        </p:spPr>
      </p:pic>
      <p:sp>
        <p:nvSpPr>
          <p:cNvPr id="44039" name="TextBox 6"/>
          <p:cNvSpPr txBox="1">
            <a:spLocks noChangeArrowheads="1"/>
          </p:cNvSpPr>
          <p:nvPr/>
        </p:nvSpPr>
        <p:spPr bwMode="auto">
          <a:xfrm>
            <a:off x="435429" y="455614"/>
            <a:ext cx="7532780" cy="6494085"/>
          </a:xfrm>
          <a:prstGeom prst="rect">
            <a:avLst/>
          </a:prstGeom>
          <a:noFill/>
          <a:ln w="9525">
            <a:noFill/>
            <a:miter lim="800000"/>
            <a:headEnd/>
            <a:tailEnd/>
          </a:ln>
        </p:spPr>
        <p:txBody>
          <a:bodyPr wrap="square">
            <a:spAutoFit/>
          </a:bodyPr>
          <a:lstStyle/>
          <a:p>
            <a:r>
              <a:rPr lang="en-GB" sz="2000" dirty="0"/>
              <a:t>Microorganisms obtain their nutrients by feeding on organic</a:t>
            </a:r>
          </a:p>
          <a:p>
            <a:r>
              <a:rPr lang="en-GB" sz="2000" dirty="0"/>
              <a:t>material around them and at the same time produce and excrete </a:t>
            </a:r>
          </a:p>
          <a:p>
            <a:r>
              <a:rPr lang="en-GB" sz="2000" dirty="0"/>
              <a:t>waste products that spoil food and make it unsuitable for consumption</a:t>
            </a:r>
          </a:p>
          <a:p>
            <a:endParaRPr lang="en-GB" sz="2000" dirty="0"/>
          </a:p>
          <a:p>
            <a:r>
              <a:rPr lang="en-GB" sz="2000" dirty="0"/>
              <a:t>The main ways in which microorganisms spoil food, or make it unattractive and unsuitable to eat are:</a:t>
            </a:r>
          </a:p>
          <a:p>
            <a:endParaRPr lang="en-GB" sz="2000" dirty="0"/>
          </a:p>
          <a:p>
            <a:r>
              <a:rPr lang="en-GB" sz="2000" u="sng" dirty="0"/>
              <a:t>Visible growth</a:t>
            </a:r>
            <a:r>
              <a:rPr lang="en-GB" sz="2000" dirty="0"/>
              <a:t>	Fungi (mould) growing on food – e.g. the bread 		moulds (</a:t>
            </a:r>
            <a:r>
              <a:rPr lang="en-GB" sz="2000" i="1" dirty="0"/>
              <a:t>Mucor</a:t>
            </a:r>
            <a:r>
              <a:rPr lang="en-GB" sz="2000" dirty="0"/>
              <a:t> and </a:t>
            </a:r>
            <a:r>
              <a:rPr lang="en-GB" sz="2000" i="1" dirty="0"/>
              <a:t>Penicillium</a:t>
            </a:r>
            <a:r>
              <a:rPr lang="en-GB" sz="2000" dirty="0"/>
              <a:t>)</a:t>
            </a:r>
          </a:p>
          <a:p>
            <a:endParaRPr lang="en-GB" sz="2000" dirty="0"/>
          </a:p>
          <a:p>
            <a:r>
              <a:rPr lang="en-GB" sz="2000" u="sng" dirty="0"/>
              <a:t>Extracellular</a:t>
            </a:r>
            <a:r>
              <a:rPr lang="en-GB" sz="2000" dirty="0"/>
              <a:t> 	Bacteria and fungi secrete digestive enzymes </a:t>
            </a:r>
            <a:r>
              <a:rPr lang="en-GB" sz="2000" u="sng" dirty="0"/>
              <a:t>digestion</a:t>
            </a:r>
            <a:r>
              <a:rPr lang="en-GB" sz="2000" dirty="0"/>
              <a:t>	</a:t>
            </a:r>
            <a:r>
              <a:rPr lang="en-GB" sz="2000" dirty="0" smtClean="0"/>
              <a:t>extracellular </a:t>
            </a:r>
            <a:r>
              <a:rPr lang="en-GB" sz="2000" dirty="0"/>
              <a:t>and then absorb the soluble </a:t>
            </a:r>
            <a:r>
              <a:rPr lang="en-GB" sz="2000" dirty="0" smtClean="0"/>
              <a:t>nutrients.</a:t>
            </a:r>
          </a:p>
          <a:p>
            <a:r>
              <a:rPr lang="en-GB" sz="2000" dirty="0"/>
              <a:t>	</a:t>
            </a:r>
            <a:r>
              <a:rPr lang="en-GB" sz="2000" dirty="0" smtClean="0"/>
              <a:t>Eventually</a:t>
            </a:r>
            <a:r>
              <a:rPr lang="en-GB" sz="2000" dirty="0"/>
              <a:t>, all the food will be turned into liquid </a:t>
            </a:r>
          </a:p>
          <a:p>
            <a:r>
              <a:rPr lang="en-GB" sz="2000" dirty="0"/>
              <a:t>	</a:t>
            </a:r>
            <a:r>
              <a:rPr lang="en-GB" sz="2000" dirty="0" smtClean="0"/>
              <a:t>and </a:t>
            </a:r>
            <a:r>
              <a:rPr lang="en-GB" sz="2000" dirty="0"/>
              <a:t>the food no longer suitable for consumption</a:t>
            </a:r>
          </a:p>
          <a:p>
            <a:endParaRPr lang="en-GB" sz="2000" dirty="0"/>
          </a:p>
          <a:p>
            <a:r>
              <a:rPr lang="en-GB" sz="2000" u="sng" dirty="0"/>
              <a:t>Toxins</a:t>
            </a:r>
            <a:r>
              <a:rPr lang="en-GB" sz="2000" dirty="0"/>
              <a:t>		Some bacteria and fungi produce toxins – e.g.</a:t>
            </a:r>
          </a:p>
          <a:p>
            <a:r>
              <a:rPr lang="en-GB" sz="2000" dirty="0"/>
              <a:t>	</a:t>
            </a:r>
            <a:r>
              <a:rPr lang="en-GB" sz="2000" dirty="0" smtClean="0"/>
              <a:t>	</a:t>
            </a:r>
            <a:r>
              <a:rPr lang="en-GB" sz="2000" i="1" dirty="0" smtClean="0"/>
              <a:t>Clostridium </a:t>
            </a:r>
            <a:r>
              <a:rPr lang="en-GB" sz="2000" i="1" dirty="0"/>
              <a:t>spp </a:t>
            </a:r>
            <a:r>
              <a:rPr lang="en-GB" sz="2000" dirty="0"/>
              <a:t>produces the powerful deadly </a:t>
            </a:r>
          </a:p>
          <a:p>
            <a:r>
              <a:rPr lang="en-GB" sz="2000" dirty="0"/>
              <a:t>		bacterial toxin botulin</a:t>
            </a:r>
          </a:p>
          <a:p>
            <a:r>
              <a:rPr lang="en-GB" sz="2000" dirty="0"/>
              <a:t>	</a:t>
            </a:r>
            <a:r>
              <a:rPr lang="en-GB" sz="2000" dirty="0" smtClean="0"/>
              <a:t>	The </a:t>
            </a:r>
            <a:r>
              <a:rPr lang="en-GB" sz="2000" dirty="0"/>
              <a:t>cholera bacterium produces a toxin which </a:t>
            </a:r>
          </a:p>
          <a:p>
            <a:r>
              <a:rPr lang="en-GB" sz="2000" dirty="0"/>
              <a:t>		causes vomiting and diarrhoea</a:t>
            </a:r>
          </a:p>
          <a:p>
            <a:endParaRPr lang="en-GB" sz="1600" dirty="0"/>
          </a:p>
        </p:txBody>
      </p:sp>
      <p:sp>
        <p:nvSpPr>
          <p:cNvPr id="2" name="TextBox 1"/>
          <p:cNvSpPr txBox="1"/>
          <p:nvPr/>
        </p:nvSpPr>
        <p:spPr>
          <a:xfrm>
            <a:off x="9644743" y="455614"/>
            <a:ext cx="2413113" cy="3416320"/>
          </a:xfrm>
          <a:prstGeom prst="rect">
            <a:avLst/>
          </a:prstGeom>
          <a:noFill/>
        </p:spPr>
        <p:txBody>
          <a:bodyPr wrap="square" rtlCol="0">
            <a:spAutoFit/>
          </a:bodyPr>
          <a:lstStyle/>
          <a:p>
            <a:pPr lvl="1"/>
            <a:r>
              <a:rPr lang="en-GB" dirty="0">
                <a:solidFill>
                  <a:srgbClr val="00B0F0"/>
                </a:solidFill>
              </a:rPr>
              <a:t>Pathogenic microorganisms in food may cause disease directly – e.g. </a:t>
            </a:r>
          </a:p>
          <a:p>
            <a:pPr lvl="1"/>
            <a:r>
              <a:rPr lang="en-GB" dirty="0">
                <a:solidFill>
                  <a:srgbClr val="00B0F0"/>
                </a:solidFill>
              </a:rPr>
              <a:t>the </a:t>
            </a:r>
            <a:r>
              <a:rPr lang="en-GB" i="1" dirty="0">
                <a:solidFill>
                  <a:srgbClr val="00B0F0"/>
                </a:solidFill>
              </a:rPr>
              <a:t>Salmonella</a:t>
            </a:r>
            <a:r>
              <a:rPr lang="en-GB" dirty="0">
                <a:solidFill>
                  <a:srgbClr val="00B0F0"/>
                </a:solidFill>
              </a:rPr>
              <a:t> bacterium attacks the lining of the stomach and small intestine – causing food poisoning, which may be fatal</a:t>
            </a:r>
          </a:p>
        </p:txBody>
      </p:sp>
    </p:spTree>
    <p:extLst>
      <p:ext uri="{BB962C8B-B14F-4D97-AF65-F5344CB8AC3E}">
        <p14:creationId xmlns:p14="http://schemas.microsoft.com/office/powerpoint/2010/main" val="1758639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p:spPr>
        <p:txBody>
          <a:bodyPr/>
          <a:lstStyle/>
          <a:p>
            <a:fld id="{66E4F63A-909A-418A-83C3-494322346208}" type="slidenum">
              <a:rPr lang="en-GB" smtClean="0"/>
              <a:pPr/>
              <a:t>31</a:t>
            </a:fld>
            <a:endParaRPr lang="en-GB" smtClean="0"/>
          </a:p>
        </p:txBody>
      </p:sp>
      <p:sp>
        <p:nvSpPr>
          <p:cNvPr id="45059" name="Text Box 2"/>
          <p:cNvSpPr txBox="1">
            <a:spLocks noChangeArrowheads="1"/>
          </p:cNvSpPr>
          <p:nvPr/>
        </p:nvSpPr>
        <p:spPr bwMode="auto">
          <a:xfrm>
            <a:off x="1703513" y="44624"/>
            <a:ext cx="2833917" cy="523220"/>
          </a:xfrm>
          <a:prstGeom prst="rect">
            <a:avLst/>
          </a:prstGeom>
          <a:noFill/>
          <a:ln w="9525">
            <a:solidFill>
              <a:schemeClr val="tx2">
                <a:lumMod val="20000"/>
                <a:lumOff val="80000"/>
              </a:schemeClr>
            </a:solidFill>
            <a:miter lim="800000"/>
            <a:headEnd/>
            <a:tailEnd/>
          </a:ln>
        </p:spPr>
        <p:txBody>
          <a:bodyPr wrap="none">
            <a:spAutoFit/>
          </a:bodyPr>
          <a:lstStyle/>
          <a:p>
            <a:r>
              <a:rPr lang="en-GB" sz="2800" dirty="0"/>
              <a:t>Food preservation</a:t>
            </a:r>
          </a:p>
        </p:txBody>
      </p:sp>
      <p:sp>
        <p:nvSpPr>
          <p:cNvPr id="45060" name="Text Box 3"/>
          <p:cNvSpPr txBox="1">
            <a:spLocks noChangeArrowheads="1"/>
          </p:cNvSpPr>
          <p:nvPr/>
        </p:nvSpPr>
        <p:spPr bwMode="auto">
          <a:xfrm>
            <a:off x="348343" y="440086"/>
            <a:ext cx="10268857" cy="1892826"/>
          </a:xfrm>
          <a:prstGeom prst="rect">
            <a:avLst/>
          </a:prstGeom>
          <a:noFill/>
          <a:ln w="9525">
            <a:noFill/>
            <a:miter lim="800000"/>
            <a:headEnd/>
            <a:tailEnd/>
          </a:ln>
        </p:spPr>
        <p:txBody>
          <a:bodyPr wrap="square">
            <a:spAutoFit/>
          </a:bodyPr>
          <a:lstStyle/>
          <a:p>
            <a:r>
              <a:rPr lang="en-GB" dirty="0"/>
              <a:t>Prevention of food spoilage involves inhibiting the growth of microorganisms or killing them – by depriving them of the conditions they need to grow.  </a:t>
            </a:r>
          </a:p>
          <a:p>
            <a:endParaRPr lang="en-GB" sz="900" dirty="0"/>
          </a:p>
          <a:p>
            <a:r>
              <a:rPr lang="en-GB" dirty="0"/>
              <a:t>The food must then be packaged to prevent further contamination with microbes</a:t>
            </a:r>
          </a:p>
          <a:p>
            <a:endParaRPr lang="en-GB" sz="900" dirty="0"/>
          </a:p>
          <a:p>
            <a:r>
              <a:rPr lang="en-GB" dirty="0"/>
              <a:t>Preservation increases the shelf life of the food</a:t>
            </a:r>
          </a:p>
          <a:p>
            <a:endParaRPr lang="en-GB" sz="900" dirty="0"/>
          </a:p>
          <a:p>
            <a:r>
              <a:rPr lang="en-GB" dirty="0"/>
              <a:t>Food should be eaten within required time  - while it is fresh; by the sell by/expiry/eat before, date</a:t>
            </a:r>
          </a:p>
        </p:txBody>
      </p:sp>
      <p:sp>
        <p:nvSpPr>
          <p:cNvPr id="45061" name="Text Box 4"/>
          <p:cNvSpPr txBox="1">
            <a:spLocks noChangeArrowheads="1"/>
          </p:cNvSpPr>
          <p:nvPr/>
        </p:nvSpPr>
        <p:spPr bwMode="auto">
          <a:xfrm>
            <a:off x="475406" y="2286067"/>
            <a:ext cx="10715108" cy="1323439"/>
          </a:xfrm>
          <a:prstGeom prst="rect">
            <a:avLst/>
          </a:prstGeom>
          <a:solidFill>
            <a:schemeClr val="bg2"/>
          </a:solidFill>
          <a:ln w="9525">
            <a:noFill/>
            <a:miter lim="800000"/>
            <a:headEnd/>
            <a:tailEnd/>
          </a:ln>
          <a:effectLst>
            <a:softEdge rad="0"/>
          </a:effectLst>
        </p:spPr>
        <p:txBody>
          <a:bodyPr wrap="square">
            <a:spAutoFit/>
          </a:bodyPr>
          <a:lstStyle/>
          <a:p>
            <a:r>
              <a:rPr lang="en-GB" sz="2000" b="1" u="sng" dirty="0" smtClean="0"/>
              <a:t>Salting </a:t>
            </a:r>
            <a:r>
              <a:rPr lang="en-GB" sz="2000" dirty="0"/>
              <a:t>(dehydrates microorganisms)</a:t>
            </a:r>
          </a:p>
          <a:p>
            <a:r>
              <a:rPr lang="en-GB" sz="2000" dirty="0"/>
              <a:t>Adding salt to food – prevents microorganisms from absorbing water (needed to survive) by osmosis by creating a very low water potential around the microbial cell.  E.g. salted meats; gherkins and eggs in  brine</a:t>
            </a:r>
          </a:p>
        </p:txBody>
      </p:sp>
      <p:sp>
        <p:nvSpPr>
          <p:cNvPr id="45062" name="Text Box 5"/>
          <p:cNvSpPr txBox="1">
            <a:spLocks noChangeArrowheads="1"/>
          </p:cNvSpPr>
          <p:nvPr/>
        </p:nvSpPr>
        <p:spPr bwMode="auto">
          <a:xfrm>
            <a:off x="450069" y="3569097"/>
            <a:ext cx="10842171" cy="400110"/>
          </a:xfrm>
          <a:prstGeom prst="rect">
            <a:avLst/>
          </a:prstGeom>
          <a:solidFill>
            <a:schemeClr val="bg1"/>
          </a:solidFill>
          <a:ln w="9525">
            <a:noFill/>
            <a:miter lim="800000"/>
            <a:headEnd/>
            <a:tailEnd/>
          </a:ln>
        </p:spPr>
        <p:txBody>
          <a:bodyPr wrap="square">
            <a:spAutoFit/>
          </a:bodyPr>
          <a:lstStyle/>
          <a:p>
            <a:r>
              <a:rPr lang="en-GB" sz="2000" b="1" u="sng" dirty="0"/>
              <a:t>Sugaring</a:t>
            </a:r>
            <a:r>
              <a:rPr lang="en-GB" sz="2000" dirty="0"/>
              <a:t> (adding </a:t>
            </a:r>
            <a:r>
              <a:rPr lang="en-GB" sz="2000" dirty="0" smtClean="0"/>
              <a:t>sugar): Similar </a:t>
            </a:r>
            <a:r>
              <a:rPr lang="en-GB" sz="2000" dirty="0"/>
              <a:t>effect to salting.  E.g. high sugar content of fruit jams; tinned fruits</a:t>
            </a:r>
          </a:p>
        </p:txBody>
      </p:sp>
      <p:sp>
        <p:nvSpPr>
          <p:cNvPr id="45065" name="Text Box 10"/>
          <p:cNvSpPr txBox="1">
            <a:spLocks noChangeArrowheads="1"/>
          </p:cNvSpPr>
          <p:nvPr/>
        </p:nvSpPr>
        <p:spPr bwMode="auto">
          <a:xfrm>
            <a:off x="475406" y="6210535"/>
            <a:ext cx="10715107" cy="707886"/>
          </a:xfrm>
          <a:prstGeom prst="rect">
            <a:avLst/>
          </a:prstGeom>
          <a:solidFill>
            <a:schemeClr val="bg2"/>
          </a:solidFill>
          <a:ln w="9525">
            <a:noFill/>
            <a:miter lim="800000"/>
            <a:headEnd/>
            <a:tailEnd/>
          </a:ln>
        </p:spPr>
        <p:txBody>
          <a:bodyPr wrap="square">
            <a:spAutoFit/>
          </a:bodyPr>
          <a:lstStyle/>
          <a:p>
            <a:r>
              <a:rPr lang="en-GB" sz="2000" b="1" u="sng" dirty="0"/>
              <a:t>Drying</a:t>
            </a:r>
          </a:p>
          <a:p>
            <a:r>
              <a:rPr lang="en-GB" sz="2000" dirty="0"/>
              <a:t>Dehydrates microorganisms – water leaves by evaporation</a:t>
            </a:r>
          </a:p>
        </p:txBody>
      </p:sp>
      <p:sp>
        <p:nvSpPr>
          <p:cNvPr id="10" name="Text Box 5"/>
          <p:cNvSpPr txBox="1">
            <a:spLocks noChangeArrowheads="1"/>
          </p:cNvSpPr>
          <p:nvPr/>
        </p:nvSpPr>
        <p:spPr bwMode="auto">
          <a:xfrm>
            <a:off x="450069" y="4901384"/>
            <a:ext cx="10740444" cy="1323439"/>
          </a:xfrm>
          <a:prstGeom prst="rect">
            <a:avLst/>
          </a:prstGeom>
          <a:solidFill>
            <a:schemeClr val="bg1"/>
          </a:solidFill>
          <a:ln w="9525">
            <a:noFill/>
            <a:miter lim="800000"/>
            <a:headEnd/>
            <a:tailEnd/>
          </a:ln>
        </p:spPr>
        <p:txBody>
          <a:bodyPr wrap="square">
            <a:spAutoFit/>
          </a:bodyPr>
          <a:lstStyle/>
          <a:p>
            <a:r>
              <a:rPr lang="en-GB" sz="2000" b="1" u="sng" dirty="0"/>
              <a:t>Freezing </a:t>
            </a:r>
            <a:r>
              <a:rPr lang="en-GB" sz="2000" dirty="0"/>
              <a:t>(below -18</a:t>
            </a:r>
            <a:r>
              <a:rPr lang="en-GB" sz="2000" baseline="30000" dirty="0"/>
              <a:t>0</a:t>
            </a:r>
            <a:r>
              <a:rPr lang="en-GB" sz="2000" dirty="0"/>
              <a:t>C) – long term</a:t>
            </a:r>
          </a:p>
          <a:p>
            <a:r>
              <a:rPr lang="en-GB" sz="2000" dirty="0"/>
              <a:t>Slows down biochemical reactions (inactivates enzymes) and freezes the water – microorganisms cannot use the water; immobilises enzymes; ice damages cells; no reaction medium available; microbes cannot move</a:t>
            </a:r>
          </a:p>
        </p:txBody>
      </p:sp>
      <p:sp>
        <p:nvSpPr>
          <p:cNvPr id="12" name="Text Box 4"/>
          <p:cNvSpPr txBox="1">
            <a:spLocks noChangeArrowheads="1"/>
          </p:cNvSpPr>
          <p:nvPr/>
        </p:nvSpPr>
        <p:spPr bwMode="auto">
          <a:xfrm>
            <a:off x="450068" y="3911065"/>
            <a:ext cx="10842171" cy="1015663"/>
          </a:xfrm>
          <a:prstGeom prst="rect">
            <a:avLst/>
          </a:prstGeom>
          <a:solidFill>
            <a:schemeClr val="bg2"/>
          </a:solidFill>
          <a:ln w="9525">
            <a:noFill/>
            <a:miter lim="800000"/>
            <a:headEnd/>
            <a:tailEnd/>
          </a:ln>
        </p:spPr>
        <p:txBody>
          <a:bodyPr wrap="square">
            <a:spAutoFit/>
          </a:bodyPr>
          <a:lstStyle/>
          <a:p>
            <a:r>
              <a:rPr lang="en-GB" sz="2000" b="1" u="sng" dirty="0"/>
              <a:t>Pickling</a:t>
            </a:r>
            <a:r>
              <a:rPr lang="en-GB" sz="2000" dirty="0"/>
              <a:t> – in acidic vinegar</a:t>
            </a:r>
          </a:p>
          <a:p>
            <a:r>
              <a:rPr lang="en-GB" sz="2000" dirty="0"/>
              <a:t>Acidic pH  - denatures enzymes and other proteins – changes tertiary structure of enzymes (and active site) and other proteins - inhibits microbial growth.  e.g., pickled onions</a:t>
            </a:r>
          </a:p>
        </p:txBody>
      </p:sp>
    </p:spTree>
    <p:extLst>
      <p:ext uri="{BB962C8B-B14F-4D97-AF65-F5344CB8AC3E}">
        <p14:creationId xmlns:p14="http://schemas.microsoft.com/office/powerpoint/2010/main" val="3770985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p:spPr>
        <p:txBody>
          <a:bodyPr/>
          <a:lstStyle/>
          <a:p>
            <a:fld id="{BADB837D-DF7D-4C53-BB58-88F296DBA0DF}" type="slidenum">
              <a:rPr lang="en-GB" smtClean="0"/>
              <a:pPr/>
              <a:t>32</a:t>
            </a:fld>
            <a:endParaRPr lang="en-GB" smtClean="0"/>
          </a:p>
        </p:txBody>
      </p:sp>
      <p:sp>
        <p:nvSpPr>
          <p:cNvPr id="46083" name="Text Box 2"/>
          <p:cNvSpPr txBox="1">
            <a:spLocks noChangeArrowheads="1"/>
          </p:cNvSpPr>
          <p:nvPr/>
        </p:nvSpPr>
        <p:spPr bwMode="auto">
          <a:xfrm>
            <a:off x="283029" y="188849"/>
            <a:ext cx="11070771" cy="1785104"/>
          </a:xfrm>
          <a:prstGeom prst="rect">
            <a:avLst/>
          </a:prstGeom>
          <a:solidFill>
            <a:schemeClr val="bg2"/>
          </a:solidFill>
          <a:ln w="9525">
            <a:noFill/>
            <a:miter lim="800000"/>
            <a:headEnd/>
            <a:tailEnd/>
          </a:ln>
        </p:spPr>
        <p:txBody>
          <a:bodyPr wrap="square">
            <a:spAutoFit/>
          </a:bodyPr>
          <a:lstStyle/>
          <a:p>
            <a:r>
              <a:rPr lang="en-GB" sz="2000" b="1" u="sng" dirty="0"/>
              <a:t>Heat treatment</a:t>
            </a:r>
          </a:p>
          <a:p>
            <a:r>
              <a:rPr lang="en-GB" sz="2000" dirty="0"/>
              <a:t>Heat food to high temperature – kills all microorganisms present – store in an air tight sterile container - e.g. sterilised milk in bottles; canned meats; denatures biological molecules</a:t>
            </a:r>
          </a:p>
          <a:p>
            <a:endParaRPr lang="en-GB" sz="1000" dirty="0"/>
          </a:p>
          <a:p>
            <a:r>
              <a:rPr lang="en-GB" sz="2000" dirty="0"/>
              <a:t>Pasteurisation – heat liquids (e.g. milk) to a high temperature (72</a:t>
            </a:r>
            <a:r>
              <a:rPr lang="en-GB" sz="2000" baseline="30000" dirty="0"/>
              <a:t>0</a:t>
            </a:r>
            <a:r>
              <a:rPr lang="en-GB" sz="2000" dirty="0"/>
              <a:t>C) for a short time (15 seconds) and cool rapidly (to 4</a:t>
            </a:r>
            <a:r>
              <a:rPr lang="en-GB" sz="2000" baseline="30000" dirty="0"/>
              <a:t>0</a:t>
            </a:r>
            <a:r>
              <a:rPr lang="en-GB" sz="2000" dirty="0"/>
              <a:t>C) and store in sealed container at low temperature.  Kills most microbes but not spores</a:t>
            </a:r>
          </a:p>
        </p:txBody>
      </p:sp>
      <p:sp>
        <p:nvSpPr>
          <p:cNvPr id="46084" name="Text Box 3"/>
          <p:cNvSpPr txBox="1">
            <a:spLocks noChangeArrowheads="1"/>
          </p:cNvSpPr>
          <p:nvPr/>
        </p:nvSpPr>
        <p:spPr bwMode="auto">
          <a:xfrm>
            <a:off x="283030" y="2060848"/>
            <a:ext cx="11070770" cy="1323439"/>
          </a:xfrm>
          <a:prstGeom prst="rect">
            <a:avLst/>
          </a:prstGeom>
          <a:solidFill>
            <a:schemeClr val="bg1"/>
          </a:solidFill>
          <a:ln w="9525">
            <a:noFill/>
            <a:miter lim="800000"/>
            <a:headEnd/>
            <a:tailEnd/>
          </a:ln>
        </p:spPr>
        <p:txBody>
          <a:bodyPr wrap="square">
            <a:spAutoFit/>
          </a:bodyPr>
          <a:lstStyle/>
          <a:p>
            <a:r>
              <a:rPr lang="en-GB" sz="2000" b="1" u="sng" dirty="0"/>
              <a:t>Irradiation</a:t>
            </a:r>
          </a:p>
          <a:p>
            <a:r>
              <a:rPr lang="en-GB" sz="2000" dirty="0"/>
              <a:t>Expose food to ionising radiation (e.g. X-rays, gamma rays, UV) – damages DNA.  Kills any microorganisms present and prevents replication– extends shelf life considerably; cannot eliminate toxins already produced by microorganisms</a:t>
            </a:r>
          </a:p>
        </p:txBody>
      </p:sp>
      <p:sp>
        <p:nvSpPr>
          <p:cNvPr id="46087" name="Text Box 6"/>
          <p:cNvSpPr txBox="1">
            <a:spLocks noChangeArrowheads="1"/>
          </p:cNvSpPr>
          <p:nvPr/>
        </p:nvSpPr>
        <p:spPr bwMode="auto">
          <a:xfrm>
            <a:off x="283028" y="4365193"/>
            <a:ext cx="11070772" cy="1015663"/>
          </a:xfrm>
          <a:prstGeom prst="rect">
            <a:avLst/>
          </a:prstGeom>
          <a:solidFill>
            <a:schemeClr val="bg1"/>
          </a:solidFill>
          <a:ln w="9525">
            <a:noFill/>
            <a:miter lim="800000"/>
            <a:headEnd/>
            <a:tailEnd/>
          </a:ln>
        </p:spPr>
        <p:txBody>
          <a:bodyPr wrap="square">
            <a:spAutoFit/>
          </a:bodyPr>
          <a:lstStyle/>
          <a:p>
            <a:r>
              <a:rPr lang="en-GB" sz="2000" b="1" u="sng" dirty="0"/>
              <a:t>Smoking</a:t>
            </a:r>
          </a:p>
          <a:p>
            <a:r>
              <a:rPr lang="en-GB" sz="2000" dirty="0"/>
              <a:t>Forms a hard dry surface – smoke contains antibacterial substances (e.g. sodium benzoate) – e.g. smoked fish</a:t>
            </a:r>
          </a:p>
        </p:txBody>
      </p:sp>
      <p:sp>
        <p:nvSpPr>
          <p:cNvPr id="7" name="Text Box 2"/>
          <p:cNvSpPr txBox="1">
            <a:spLocks noChangeArrowheads="1"/>
          </p:cNvSpPr>
          <p:nvPr/>
        </p:nvSpPr>
        <p:spPr bwMode="auto">
          <a:xfrm>
            <a:off x="2294654" y="5274925"/>
            <a:ext cx="7920880" cy="1446550"/>
          </a:xfrm>
          <a:prstGeom prst="rect">
            <a:avLst/>
          </a:prstGeom>
          <a:noFill/>
          <a:ln w="9525">
            <a:solidFill>
              <a:schemeClr val="tx1"/>
            </a:solidFill>
            <a:miter lim="800000"/>
            <a:headEnd/>
            <a:tailEnd/>
          </a:ln>
        </p:spPr>
        <p:txBody>
          <a:bodyPr wrap="square">
            <a:spAutoFit/>
          </a:bodyPr>
          <a:lstStyle/>
          <a:p>
            <a:r>
              <a:rPr lang="en-GB" sz="1600" dirty="0"/>
              <a:t>To prevent further contamination </a:t>
            </a:r>
          </a:p>
          <a:p>
            <a:endParaRPr lang="en-GB" sz="800" dirty="0"/>
          </a:p>
          <a:p>
            <a:r>
              <a:rPr lang="en-GB" sz="1600" dirty="0"/>
              <a:t>Canning –food heated to denature proteins and sealed in airtight cans </a:t>
            </a:r>
          </a:p>
          <a:p>
            <a:endParaRPr lang="en-GB" sz="800" dirty="0"/>
          </a:p>
          <a:p>
            <a:r>
              <a:rPr lang="en-GB" sz="1600" dirty="0"/>
              <a:t>Vacuum packing – excludes air – microbes cannot respire aerobically</a:t>
            </a:r>
          </a:p>
          <a:p>
            <a:endParaRPr lang="en-GB" sz="800" dirty="0"/>
          </a:p>
          <a:p>
            <a:r>
              <a:rPr lang="en-GB" sz="1600" dirty="0"/>
              <a:t>Plastic or paper packaging – prevents microorganisms coming into contact with food</a:t>
            </a:r>
          </a:p>
        </p:txBody>
      </p:sp>
      <p:sp>
        <p:nvSpPr>
          <p:cNvPr id="8" name="Text Box 8"/>
          <p:cNvSpPr txBox="1">
            <a:spLocks noChangeArrowheads="1"/>
          </p:cNvSpPr>
          <p:nvPr/>
        </p:nvSpPr>
        <p:spPr bwMode="auto">
          <a:xfrm>
            <a:off x="283029" y="3356993"/>
            <a:ext cx="11070771" cy="1015663"/>
          </a:xfrm>
          <a:prstGeom prst="rect">
            <a:avLst/>
          </a:prstGeom>
          <a:solidFill>
            <a:schemeClr val="bg2"/>
          </a:solidFill>
          <a:ln w="9525">
            <a:noFill/>
            <a:miter lim="800000"/>
            <a:headEnd/>
            <a:tailEnd/>
          </a:ln>
        </p:spPr>
        <p:txBody>
          <a:bodyPr wrap="square">
            <a:spAutoFit/>
          </a:bodyPr>
          <a:lstStyle/>
          <a:p>
            <a:r>
              <a:rPr lang="en-GB" sz="2000" b="1" u="sng" dirty="0"/>
              <a:t>Cooking</a:t>
            </a:r>
            <a:r>
              <a:rPr lang="en-GB" sz="2000" dirty="0"/>
              <a:t> </a:t>
            </a:r>
          </a:p>
          <a:p>
            <a:r>
              <a:rPr lang="en-GB" sz="2000" dirty="0"/>
              <a:t>Heat denatures the enzymes and other proteins in microbes – kills microbes; denatures enzymes and other proteins; disrupts microbes</a:t>
            </a:r>
          </a:p>
        </p:txBody>
      </p:sp>
      <p:sp>
        <p:nvSpPr>
          <p:cNvPr id="9" name="Text Box 2"/>
          <p:cNvSpPr txBox="1">
            <a:spLocks noChangeArrowheads="1"/>
          </p:cNvSpPr>
          <p:nvPr/>
        </p:nvSpPr>
        <p:spPr bwMode="auto">
          <a:xfrm>
            <a:off x="2294654" y="-72761"/>
            <a:ext cx="2833917" cy="523220"/>
          </a:xfrm>
          <a:prstGeom prst="rect">
            <a:avLst/>
          </a:prstGeom>
          <a:noFill/>
          <a:ln w="9525">
            <a:solidFill>
              <a:schemeClr val="tx2">
                <a:lumMod val="20000"/>
                <a:lumOff val="80000"/>
              </a:schemeClr>
            </a:solidFill>
            <a:miter lim="800000"/>
            <a:headEnd/>
            <a:tailEnd/>
          </a:ln>
        </p:spPr>
        <p:txBody>
          <a:bodyPr wrap="none">
            <a:spAutoFit/>
          </a:bodyPr>
          <a:lstStyle/>
          <a:p>
            <a:r>
              <a:rPr lang="en-GB" sz="2800" dirty="0"/>
              <a:t>Food preservation</a:t>
            </a:r>
          </a:p>
        </p:txBody>
      </p:sp>
    </p:spTree>
    <p:extLst>
      <p:ext uri="{BB962C8B-B14F-4D97-AF65-F5344CB8AC3E}">
        <p14:creationId xmlns:p14="http://schemas.microsoft.com/office/powerpoint/2010/main" val="248529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p>
            <a:fld id="{AE351C8D-E0DB-47C5-9084-C2BC0A4B6C50}" type="slidenum">
              <a:rPr lang="en-GB" smtClean="0"/>
              <a:pPr/>
              <a:t>33</a:t>
            </a:fld>
            <a:endParaRPr lang="en-GB" smtClean="0"/>
          </a:p>
        </p:txBody>
      </p:sp>
      <p:sp>
        <p:nvSpPr>
          <p:cNvPr id="3" name="TextBox 2"/>
          <p:cNvSpPr txBox="1"/>
          <p:nvPr/>
        </p:nvSpPr>
        <p:spPr>
          <a:xfrm>
            <a:off x="348343" y="651460"/>
            <a:ext cx="11234057" cy="5286062"/>
          </a:xfrm>
          <a:prstGeom prst="rect">
            <a:avLst/>
          </a:prstGeom>
          <a:noFill/>
          <a:ln>
            <a:solidFill>
              <a:schemeClr val="accent1"/>
            </a:solidFill>
          </a:ln>
        </p:spPr>
        <p:txBody>
          <a:bodyPr wrap="square" rtlCol="0">
            <a:spAutoFit/>
          </a:bodyPr>
          <a:lstStyle/>
          <a:p>
            <a:r>
              <a:rPr lang="en-GB" sz="2400" dirty="0"/>
              <a:t>In Scotland, in 2007, there was a major food poisoning outbreak that killed three people</a:t>
            </a:r>
          </a:p>
          <a:p>
            <a:endParaRPr lang="en-GB" sz="1050" dirty="0"/>
          </a:p>
          <a:p>
            <a:r>
              <a:rPr lang="en-GB" sz="2400" dirty="0"/>
              <a:t>Suggest one group in the population that is more likely to die from food poisoning and give a reason for your suggestion</a:t>
            </a:r>
          </a:p>
          <a:p>
            <a:endParaRPr lang="en-GB" sz="1050" dirty="0"/>
          </a:p>
          <a:p>
            <a:r>
              <a:rPr lang="en-GB" sz="2400" dirty="0"/>
              <a:t>The food poisoning outbreak involved the bacterium </a:t>
            </a:r>
            <a:r>
              <a:rPr lang="en-GB" sz="2400" i="1" dirty="0"/>
              <a:t>Escherichia coli</a:t>
            </a:r>
            <a:r>
              <a:rPr lang="en-GB" sz="2400" dirty="0"/>
              <a:t> 0157 (</a:t>
            </a:r>
            <a:r>
              <a:rPr lang="en-GB" sz="2400" i="1" dirty="0"/>
              <a:t>E coli</a:t>
            </a:r>
            <a:r>
              <a:rPr lang="en-GB" sz="2400" dirty="0"/>
              <a:t> 0157) which had been responsible for contaminating meat products .  The meat had been stored at 11</a:t>
            </a:r>
            <a:r>
              <a:rPr lang="en-GB" sz="2400" baseline="30000" dirty="0"/>
              <a:t>0</a:t>
            </a:r>
            <a:r>
              <a:rPr lang="en-GB" sz="2400" dirty="0"/>
              <a:t>C rather than the recommended 5</a:t>
            </a:r>
            <a:r>
              <a:rPr lang="en-GB" sz="2400" baseline="30000" dirty="0"/>
              <a:t>0</a:t>
            </a:r>
            <a:r>
              <a:rPr lang="en-GB" sz="2400" dirty="0"/>
              <a:t>C and this led to meat spoilage</a:t>
            </a:r>
          </a:p>
          <a:p>
            <a:endParaRPr lang="en-GB" sz="1050" dirty="0"/>
          </a:p>
          <a:p>
            <a:r>
              <a:rPr lang="en-GB" sz="2400" dirty="0"/>
              <a:t>	</a:t>
            </a:r>
            <a:r>
              <a:rPr lang="en-GB" sz="2400" dirty="0" smtClean="0"/>
              <a:t>a)Explain </a:t>
            </a:r>
            <a:r>
              <a:rPr lang="en-GB" sz="2400" dirty="0"/>
              <a:t>how bacteria cause food spoilage</a:t>
            </a:r>
          </a:p>
          <a:p>
            <a:endParaRPr lang="en-GB" sz="1050" dirty="0"/>
          </a:p>
          <a:p>
            <a:r>
              <a:rPr lang="en-GB" sz="2400" dirty="0"/>
              <a:t>Food normally spoils  much faster if stored at temperatures higher than 5</a:t>
            </a:r>
            <a:r>
              <a:rPr lang="en-GB" sz="2400" baseline="30000" dirty="0"/>
              <a:t>0</a:t>
            </a:r>
            <a:r>
              <a:rPr lang="en-GB" sz="2400" dirty="0"/>
              <a:t>C</a:t>
            </a:r>
          </a:p>
          <a:p>
            <a:endParaRPr lang="en-GB" sz="1050" dirty="0"/>
          </a:p>
          <a:p>
            <a:r>
              <a:rPr lang="en-GB" sz="2400" dirty="0"/>
              <a:t>	Explain why food spoils faster at higher temperatures</a:t>
            </a:r>
          </a:p>
          <a:p>
            <a:endParaRPr lang="en-GB" sz="1050" dirty="0"/>
          </a:p>
          <a:p>
            <a:r>
              <a:rPr lang="en-GB" sz="2400" dirty="0"/>
              <a:t>Food can be preserved by keeping  it at low temperature in a refrigerator or freezer</a:t>
            </a:r>
          </a:p>
          <a:p>
            <a:endParaRPr lang="en-GB" sz="1050" dirty="0"/>
          </a:p>
          <a:p>
            <a:r>
              <a:rPr lang="en-GB" sz="2400" dirty="0"/>
              <a:t>Name two other methods of food preservation and state how each method works</a:t>
            </a:r>
            <a:r>
              <a:rPr lang="en-GB" dirty="0"/>
              <a:t>	</a:t>
            </a:r>
          </a:p>
        </p:txBody>
      </p:sp>
      <p:sp>
        <p:nvSpPr>
          <p:cNvPr id="5" name="TextBox 4"/>
          <p:cNvSpPr txBox="1"/>
          <p:nvPr/>
        </p:nvSpPr>
        <p:spPr>
          <a:xfrm>
            <a:off x="1703513" y="116632"/>
            <a:ext cx="3059235" cy="338554"/>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1600" dirty="0"/>
              <a:t>Exam Question &amp; Marking Scheme</a:t>
            </a:r>
          </a:p>
        </p:txBody>
      </p:sp>
    </p:spTree>
    <p:extLst>
      <p:ext uri="{BB962C8B-B14F-4D97-AF65-F5344CB8AC3E}">
        <p14:creationId xmlns:p14="http://schemas.microsoft.com/office/powerpoint/2010/main" val="3677997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p:spPr>
        <p:txBody>
          <a:bodyPr/>
          <a:lstStyle/>
          <a:p>
            <a:fld id="{164D13D7-ACBF-454F-96A7-9C9BBF4A3439}" type="slidenum">
              <a:rPr lang="en-GB" smtClean="0"/>
              <a:pPr/>
              <a:t>34</a:t>
            </a:fld>
            <a:endParaRPr lang="en-GB" smtClean="0"/>
          </a:p>
        </p:txBody>
      </p:sp>
      <p:sp>
        <p:nvSpPr>
          <p:cNvPr id="3" name="TextBox 2"/>
          <p:cNvSpPr txBox="1"/>
          <p:nvPr/>
        </p:nvSpPr>
        <p:spPr>
          <a:xfrm>
            <a:off x="348343" y="0"/>
            <a:ext cx="11005457" cy="6878806"/>
          </a:xfrm>
          <a:prstGeom prst="rect">
            <a:avLst/>
          </a:prstGeom>
          <a:noFill/>
          <a:ln>
            <a:solidFill>
              <a:schemeClr val="accent1"/>
            </a:solidFill>
          </a:ln>
        </p:spPr>
        <p:txBody>
          <a:bodyPr wrap="square" rtlCol="0">
            <a:spAutoFit/>
          </a:bodyPr>
          <a:lstStyle/>
          <a:p>
            <a:pPr indent="457200">
              <a:buFont typeface="Wingdings" pitchFamily="2" charset="2"/>
              <a:buChar char="§"/>
            </a:pPr>
            <a:r>
              <a:rPr lang="en-GB" dirty="0"/>
              <a:t>Group - young / elderly / HIV infected / malnourished / post-operative / on </a:t>
            </a:r>
          </a:p>
          <a:p>
            <a:pPr indent="457200"/>
            <a:r>
              <a:rPr lang="en-GB" dirty="0"/>
              <a:t>immunosuppressants,/leukaemia / undergoing cancer treatment / anorexia</a:t>
            </a:r>
          </a:p>
          <a:p>
            <a:pPr indent="457200">
              <a:buFont typeface="Wingdings" pitchFamily="2" charset="2"/>
              <a:buChar char="§"/>
            </a:pPr>
            <a:endParaRPr lang="en-GB" sz="900" dirty="0"/>
          </a:p>
          <a:p>
            <a:pPr indent="457200">
              <a:buFont typeface="Wingdings" pitchFamily="2" charset="2"/>
              <a:buChar char="§"/>
            </a:pPr>
            <a:r>
              <a:rPr lang="en-GB" dirty="0"/>
              <a:t>Reason – immature / compromised / weak , immune system</a:t>
            </a:r>
          </a:p>
          <a:p>
            <a:pPr indent="457200">
              <a:buFont typeface="Wingdings" pitchFamily="2" charset="2"/>
              <a:buChar char="§"/>
            </a:pPr>
            <a:endParaRPr lang="en-GB" sz="900" dirty="0"/>
          </a:p>
          <a:p>
            <a:pPr indent="457200">
              <a:buFont typeface="Wingdings" pitchFamily="2" charset="2"/>
              <a:buChar char="§"/>
            </a:pPr>
            <a:r>
              <a:rPr lang="en-GB" dirty="0">
                <a:solidFill>
                  <a:srgbClr val="FFC000"/>
                </a:solidFill>
              </a:rPr>
              <a:t>Bacteria / bacterial cells, divide / increase  in number / multiply / reproduce /  proliferate / </a:t>
            </a:r>
            <a:r>
              <a:rPr lang="en-GB" dirty="0" smtClean="0">
                <a:solidFill>
                  <a:srgbClr val="FFC000"/>
                </a:solidFill>
              </a:rPr>
              <a:t>replicate</a:t>
            </a:r>
            <a:endParaRPr lang="en-GB" dirty="0">
              <a:solidFill>
                <a:srgbClr val="FFC000"/>
              </a:solidFill>
            </a:endParaRPr>
          </a:p>
          <a:p>
            <a:pPr indent="457200">
              <a:buFont typeface="Wingdings" pitchFamily="2" charset="2"/>
              <a:buChar char="§"/>
            </a:pPr>
            <a:endParaRPr lang="en-GB" sz="900" dirty="0">
              <a:solidFill>
                <a:srgbClr val="FFC000"/>
              </a:solidFill>
            </a:endParaRPr>
          </a:p>
          <a:p>
            <a:pPr indent="457200">
              <a:buFont typeface="Wingdings" pitchFamily="2" charset="2"/>
              <a:buChar char="§"/>
            </a:pPr>
            <a:r>
              <a:rPr lang="en-GB" dirty="0">
                <a:solidFill>
                  <a:srgbClr val="FFC000"/>
                </a:solidFill>
              </a:rPr>
              <a:t>Secrete enzymes (e.g. proteases) onto food</a:t>
            </a:r>
          </a:p>
          <a:p>
            <a:pPr indent="457200">
              <a:buFont typeface="Wingdings" pitchFamily="2" charset="2"/>
              <a:buChar char="§"/>
            </a:pPr>
            <a:endParaRPr lang="en-GB" sz="900" dirty="0">
              <a:solidFill>
                <a:srgbClr val="FFC000"/>
              </a:solidFill>
            </a:endParaRPr>
          </a:p>
          <a:p>
            <a:pPr indent="457200">
              <a:buFont typeface="Wingdings" pitchFamily="2" charset="2"/>
              <a:buChar char="§"/>
            </a:pPr>
            <a:r>
              <a:rPr lang="en-GB" dirty="0">
                <a:solidFill>
                  <a:srgbClr val="FFC000"/>
                </a:solidFill>
              </a:rPr>
              <a:t>Food , digested / broken down</a:t>
            </a:r>
          </a:p>
          <a:p>
            <a:pPr indent="457200">
              <a:buFont typeface="Wingdings" pitchFamily="2" charset="2"/>
              <a:buChar char="§"/>
            </a:pPr>
            <a:endParaRPr lang="en-GB" sz="900" dirty="0">
              <a:solidFill>
                <a:srgbClr val="FFC000"/>
              </a:solidFill>
            </a:endParaRPr>
          </a:p>
          <a:p>
            <a:pPr indent="457200">
              <a:buFont typeface="Wingdings" pitchFamily="2" charset="2"/>
              <a:buChar char="§"/>
            </a:pPr>
            <a:r>
              <a:rPr lang="en-GB" dirty="0">
                <a:solidFill>
                  <a:srgbClr val="FFC000"/>
                </a:solidFill>
              </a:rPr>
              <a:t>Protein / polypeptides digested to peptides / amino acids</a:t>
            </a:r>
          </a:p>
          <a:p>
            <a:pPr indent="457200"/>
            <a:r>
              <a:rPr lang="en-GB" dirty="0">
                <a:solidFill>
                  <a:srgbClr val="FFC000"/>
                </a:solidFill>
              </a:rPr>
              <a:t>Fat / triglycerides to fatty acids</a:t>
            </a:r>
          </a:p>
          <a:p>
            <a:pPr indent="457200"/>
            <a:r>
              <a:rPr lang="en-GB" dirty="0">
                <a:solidFill>
                  <a:srgbClr val="FFC000"/>
                </a:solidFill>
              </a:rPr>
              <a:t>Starch / amylose / glycogen to glucose / sugar</a:t>
            </a:r>
          </a:p>
          <a:p>
            <a:pPr indent="457200">
              <a:buFont typeface="Wingdings" pitchFamily="2" charset="2"/>
              <a:buChar char="§"/>
            </a:pPr>
            <a:endParaRPr lang="en-GB" sz="900" dirty="0">
              <a:solidFill>
                <a:srgbClr val="FFC000"/>
              </a:solidFill>
            </a:endParaRPr>
          </a:p>
          <a:p>
            <a:pPr indent="457200">
              <a:buFont typeface="Wingdings" pitchFamily="2" charset="2"/>
              <a:buChar char="§"/>
            </a:pPr>
            <a:r>
              <a:rPr lang="en-GB" dirty="0">
                <a:solidFill>
                  <a:srgbClr val="FFC000"/>
                </a:solidFill>
              </a:rPr>
              <a:t>Production / release / excretion / secretion, of toxins (e.g. botulinum) / waste products</a:t>
            </a:r>
          </a:p>
          <a:p>
            <a:pPr indent="457200">
              <a:buFont typeface="Wingdings" pitchFamily="2" charset="2"/>
              <a:buChar char="§"/>
            </a:pPr>
            <a:endParaRPr lang="en-GB" sz="900" dirty="0">
              <a:solidFill>
                <a:srgbClr val="FFC000"/>
              </a:solidFill>
            </a:endParaRPr>
          </a:p>
          <a:p>
            <a:pPr indent="457200">
              <a:buFont typeface="Wingdings" pitchFamily="2" charset="2"/>
              <a:buChar char="§"/>
            </a:pPr>
            <a:r>
              <a:rPr lang="en-GB" dirty="0">
                <a:solidFill>
                  <a:srgbClr val="FFC000"/>
                </a:solidFill>
              </a:rPr>
              <a:t>Cause change in, appearance / smell / texture / taste</a:t>
            </a:r>
          </a:p>
          <a:p>
            <a:pPr indent="457200">
              <a:buFont typeface="Wingdings" pitchFamily="2" charset="2"/>
              <a:buChar char="§"/>
            </a:pPr>
            <a:endParaRPr lang="en-GB" sz="900" dirty="0"/>
          </a:p>
          <a:p>
            <a:pPr indent="457200">
              <a:buFont typeface="Wingdings" pitchFamily="2" charset="2"/>
              <a:buChar char="§"/>
            </a:pPr>
            <a:r>
              <a:rPr lang="en-GB" dirty="0">
                <a:solidFill>
                  <a:srgbClr val="00B0F0"/>
                </a:solidFill>
              </a:rPr>
              <a:t>Bacteria, reproduce more rapidly / faster</a:t>
            </a:r>
          </a:p>
          <a:p>
            <a:pPr indent="457200">
              <a:buFont typeface="Wingdings" pitchFamily="2" charset="2"/>
              <a:buChar char="§"/>
            </a:pPr>
            <a:endParaRPr lang="en-GB" sz="900" dirty="0">
              <a:solidFill>
                <a:srgbClr val="00B0F0"/>
              </a:solidFill>
            </a:endParaRPr>
          </a:p>
          <a:p>
            <a:pPr indent="457200">
              <a:buFont typeface="Wingdings" pitchFamily="2" charset="2"/>
              <a:buChar char="§"/>
            </a:pPr>
            <a:r>
              <a:rPr lang="en-GB" dirty="0">
                <a:solidFill>
                  <a:srgbClr val="00B0F0"/>
                </a:solidFill>
              </a:rPr>
              <a:t>So more  bacteria present</a:t>
            </a:r>
          </a:p>
          <a:p>
            <a:pPr indent="457200">
              <a:buFont typeface="Wingdings" pitchFamily="2" charset="2"/>
              <a:buChar char="§"/>
            </a:pPr>
            <a:endParaRPr lang="en-GB" sz="900" dirty="0">
              <a:solidFill>
                <a:srgbClr val="00B0F0"/>
              </a:solidFill>
            </a:endParaRPr>
          </a:p>
          <a:p>
            <a:pPr indent="457200">
              <a:buFont typeface="Wingdings" pitchFamily="2" charset="2"/>
              <a:buChar char="§"/>
            </a:pPr>
            <a:r>
              <a:rPr lang="en-GB" dirty="0">
                <a:solidFill>
                  <a:srgbClr val="00B0F0"/>
                </a:solidFill>
              </a:rPr>
              <a:t>More, toxins  / waste, produced / released</a:t>
            </a:r>
          </a:p>
          <a:p>
            <a:pPr indent="457200">
              <a:buFont typeface="Wingdings" pitchFamily="2" charset="2"/>
              <a:buChar char="§"/>
            </a:pPr>
            <a:endParaRPr lang="en-GB" sz="900" dirty="0">
              <a:solidFill>
                <a:srgbClr val="00B0F0"/>
              </a:solidFill>
            </a:endParaRPr>
          </a:p>
          <a:p>
            <a:pPr indent="457200">
              <a:buFont typeface="Wingdings" pitchFamily="2" charset="2"/>
              <a:buChar char="§"/>
            </a:pPr>
            <a:r>
              <a:rPr lang="en-GB" dirty="0">
                <a:solidFill>
                  <a:srgbClr val="00B0F0"/>
                </a:solidFill>
              </a:rPr>
              <a:t>More enzymes, secreted; enzyme, action faster / works better / more effective, at higher </a:t>
            </a:r>
          </a:p>
          <a:p>
            <a:pPr indent="457200"/>
            <a:r>
              <a:rPr lang="en-GB" dirty="0">
                <a:solidFill>
                  <a:srgbClr val="00B0F0"/>
                </a:solidFill>
              </a:rPr>
              <a:t>temperatures</a:t>
            </a:r>
          </a:p>
          <a:p>
            <a:pPr indent="457200">
              <a:buFont typeface="Wingdings" pitchFamily="2" charset="2"/>
              <a:buChar char="§"/>
            </a:pPr>
            <a:endParaRPr lang="en-GB" sz="900" dirty="0">
              <a:solidFill>
                <a:srgbClr val="00B0F0"/>
              </a:solidFill>
            </a:endParaRPr>
          </a:p>
          <a:p>
            <a:pPr indent="457200">
              <a:buFont typeface="Wingdings" pitchFamily="2" charset="2"/>
              <a:buChar char="§"/>
            </a:pPr>
            <a:r>
              <a:rPr lang="en-GB" dirty="0">
                <a:solidFill>
                  <a:srgbClr val="00B0F0"/>
                </a:solidFill>
              </a:rPr>
              <a:t>Substrate and enzymes have more kinetic energy</a:t>
            </a:r>
          </a:p>
          <a:p>
            <a:pPr indent="457200">
              <a:buFont typeface="Wingdings" pitchFamily="2" charset="2"/>
              <a:buChar char="§"/>
            </a:pPr>
            <a:endParaRPr lang="en-GB" sz="900" dirty="0">
              <a:solidFill>
                <a:srgbClr val="00B0F0"/>
              </a:solidFill>
            </a:endParaRPr>
          </a:p>
          <a:p>
            <a:pPr indent="457200">
              <a:buFont typeface="Wingdings" pitchFamily="2" charset="2"/>
              <a:buChar char="§"/>
            </a:pPr>
            <a:r>
              <a:rPr lang="en-GB" dirty="0">
                <a:solidFill>
                  <a:srgbClr val="00B0F0"/>
                </a:solidFill>
              </a:rPr>
              <a:t>More enzyme-substrate complexes / ESC / successful collisions between substrate and </a:t>
            </a:r>
            <a:r>
              <a:rPr lang="en-GB" dirty="0" smtClean="0">
                <a:solidFill>
                  <a:srgbClr val="00B0F0"/>
                </a:solidFill>
              </a:rPr>
              <a:t>active </a:t>
            </a:r>
            <a:r>
              <a:rPr lang="en-GB" dirty="0">
                <a:solidFill>
                  <a:srgbClr val="00B0F0"/>
                </a:solidFill>
              </a:rPr>
              <a:t>site</a:t>
            </a:r>
          </a:p>
        </p:txBody>
      </p:sp>
    </p:spTree>
    <p:extLst>
      <p:ext uri="{BB962C8B-B14F-4D97-AF65-F5344CB8AC3E}">
        <p14:creationId xmlns:p14="http://schemas.microsoft.com/office/powerpoint/2010/main" val="2197965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91CDD0-57C1-454F-BAAC-8ABBD3B31459}" type="slidenum">
              <a:rPr lang="en-GB" smtClean="0"/>
              <a:pPr>
                <a:defRPr/>
              </a:pPr>
              <a:t>35</a:t>
            </a:fld>
            <a:endParaRPr lang="en-GB"/>
          </a:p>
        </p:txBody>
      </p:sp>
      <p:sp>
        <p:nvSpPr>
          <p:cNvPr id="3" name="TextBox 2"/>
          <p:cNvSpPr txBox="1"/>
          <p:nvPr/>
        </p:nvSpPr>
        <p:spPr>
          <a:xfrm>
            <a:off x="1175658" y="332656"/>
            <a:ext cx="10373308" cy="6217087"/>
          </a:xfrm>
          <a:prstGeom prst="rect">
            <a:avLst/>
          </a:prstGeom>
          <a:noFill/>
          <a:ln>
            <a:solidFill>
              <a:schemeClr val="accent1"/>
            </a:solidFill>
          </a:ln>
        </p:spPr>
        <p:txBody>
          <a:bodyPr wrap="square" rtlCol="0">
            <a:spAutoFit/>
          </a:bodyPr>
          <a:lstStyle/>
          <a:p>
            <a:r>
              <a:rPr lang="en-GB" sz="2000" dirty="0"/>
              <a:t>Salting</a:t>
            </a:r>
          </a:p>
          <a:p>
            <a:r>
              <a:rPr lang="en-GB" sz="2000" dirty="0"/>
              <a:t>Lack of water due to, osmosis / low water potential outside cell</a:t>
            </a:r>
          </a:p>
          <a:p>
            <a:endParaRPr lang="en-GB" sz="1000" dirty="0"/>
          </a:p>
          <a:p>
            <a:r>
              <a:rPr lang="en-GB" sz="2000" dirty="0"/>
              <a:t>Sugar</a:t>
            </a:r>
          </a:p>
          <a:p>
            <a:r>
              <a:rPr lang="en-GB" sz="2000" dirty="0"/>
              <a:t>Lack of water due to, osmosis / low water potential outside cell</a:t>
            </a:r>
          </a:p>
          <a:p>
            <a:endParaRPr lang="en-GB" sz="1000" dirty="0"/>
          </a:p>
          <a:p>
            <a:r>
              <a:rPr lang="en-GB" sz="2000" dirty="0"/>
              <a:t>Air / freeze drying</a:t>
            </a:r>
          </a:p>
          <a:p>
            <a:r>
              <a:rPr lang="en-GB" sz="2000" dirty="0"/>
              <a:t>Enzymes cannot mobilise; intracellular transport impaired</a:t>
            </a:r>
          </a:p>
          <a:p>
            <a:r>
              <a:rPr lang="en-GB" sz="2000" dirty="0"/>
              <a:t>Reactions have no medium in which to occur</a:t>
            </a:r>
          </a:p>
          <a:p>
            <a:r>
              <a:rPr lang="en-GB" sz="2000" dirty="0"/>
              <a:t>Microbes cannot move</a:t>
            </a:r>
          </a:p>
          <a:p>
            <a:endParaRPr lang="en-GB" sz="1000" dirty="0"/>
          </a:p>
          <a:p>
            <a:r>
              <a:rPr lang="en-GB" sz="2000" dirty="0"/>
              <a:t>Pickling (use of vinegar)</a:t>
            </a:r>
          </a:p>
          <a:p>
            <a:r>
              <a:rPr lang="en-GB" sz="2000" dirty="0"/>
              <a:t>Low pH denatures / changes tertiary structure of / changes 3D shape of, enzymes / proteins,</a:t>
            </a:r>
          </a:p>
          <a:p>
            <a:r>
              <a:rPr lang="en-GB" sz="2000" dirty="0"/>
              <a:t>or, substrate no longer fits active site / active site shape changes / prevents ESC</a:t>
            </a:r>
          </a:p>
          <a:p>
            <a:endParaRPr lang="en-GB" sz="1000" dirty="0"/>
          </a:p>
          <a:p>
            <a:r>
              <a:rPr lang="en-GB" sz="2000" dirty="0"/>
              <a:t>Irradiation / UV / gamma rays / X-rays / ionising radiation</a:t>
            </a:r>
          </a:p>
          <a:p>
            <a:r>
              <a:rPr lang="en-GB" sz="2000" dirty="0"/>
              <a:t>Destroys / damages / changes / mutates, DNA / genes / genetic material</a:t>
            </a:r>
          </a:p>
          <a:p>
            <a:endParaRPr lang="en-GB" sz="1000" dirty="0"/>
          </a:p>
          <a:p>
            <a:r>
              <a:rPr lang="en-GB" sz="2000" dirty="0"/>
              <a:t>Smoking</a:t>
            </a:r>
          </a:p>
          <a:p>
            <a:r>
              <a:rPr lang="en-GB" sz="2000" dirty="0"/>
              <a:t>Exposed to antibacterial chemicals (sulphites /  sodium benzoate / alcohol</a:t>
            </a:r>
          </a:p>
          <a:p>
            <a:endParaRPr lang="en-GB" sz="1000" dirty="0"/>
          </a:p>
          <a:p>
            <a:r>
              <a:rPr lang="en-GB" sz="2000" dirty="0"/>
              <a:t>Vacuum packing / canning / bottling</a:t>
            </a:r>
          </a:p>
          <a:p>
            <a:r>
              <a:rPr lang="en-GB" sz="2000" dirty="0"/>
              <a:t>Microorganisms cannot respire aerobically</a:t>
            </a:r>
          </a:p>
        </p:txBody>
      </p:sp>
    </p:spTree>
    <p:extLst>
      <p:ext uri="{BB962C8B-B14F-4D97-AF65-F5344CB8AC3E}">
        <p14:creationId xmlns:p14="http://schemas.microsoft.com/office/powerpoint/2010/main" val="38135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p:spPr>
        <p:txBody>
          <a:bodyPr/>
          <a:lstStyle/>
          <a:p>
            <a:fld id="{A6B74DD7-C5B9-44F3-8BA9-1C9D08B92823}" type="slidenum">
              <a:rPr lang="en-GB" smtClean="0"/>
              <a:pPr/>
              <a:t>4</a:t>
            </a:fld>
            <a:endParaRPr lang="en-GB" smtClean="0"/>
          </a:p>
        </p:txBody>
      </p:sp>
      <p:sp>
        <p:nvSpPr>
          <p:cNvPr id="24579" name="Rectangle 2"/>
          <p:cNvSpPr>
            <a:spLocks noChangeArrowheads="1"/>
          </p:cNvSpPr>
          <p:nvPr/>
        </p:nvSpPr>
        <p:spPr bwMode="auto">
          <a:xfrm>
            <a:off x="1703388" y="906601"/>
            <a:ext cx="8713787" cy="6001643"/>
          </a:xfrm>
          <a:prstGeom prst="rect">
            <a:avLst/>
          </a:prstGeom>
          <a:noFill/>
          <a:ln w="9525">
            <a:noFill/>
            <a:miter lim="800000"/>
            <a:headEnd/>
            <a:tailEnd/>
          </a:ln>
        </p:spPr>
        <p:txBody>
          <a:bodyPr wrap="square">
            <a:spAutoFit/>
          </a:bodyPr>
          <a:lstStyle/>
          <a:p>
            <a:r>
              <a:rPr lang="en-GB" sz="2400" dirty="0"/>
              <a:t>Humans are omnivores  - they eat both plants and animals</a:t>
            </a:r>
          </a:p>
          <a:p>
            <a:endParaRPr lang="en-GB" sz="2400" dirty="0"/>
          </a:p>
          <a:p>
            <a:r>
              <a:rPr lang="en-GB" sz="2400" dirty="0"/>
              <a:t>Ultimately, all living organisms depend on plants for food</a:t>
            </a:r>
          </a:p>
          <a:p>
            <a:endParaRPr lang="en-GB" sz="2400" dirty="0"/>
          </a:p>
          <a:p>
            <a:pPr lvl="1" indent="457200">
              <a:buFont typeface="Wingdings" pitchFamily="2" charset="2"/>
              <a:buChar char="§"/>
            </a:pPr>
            <a:r>
              <a:rPr lang="en-GB" sz="2400" dirty="0"/>
              <a:t>Increase in human population numbers has led to an increase in demand for food. </a:t>
            </a:r>
          </a:p>
          <a:p>
            <a:pPr lvl="1" indent="457200">
              <a:buFont typeface="Wingdings" pitchFamily="2" charset="2"/>
              <a:buChar char="§"/>
            </a:pPr>
            <a:endParaRPr lang="en-GB" sz="2400" dirty="0"/>
          </a:p>
          <a:p>
            <a:pPr lvl="1" indent="457200">
              <a:buFont typeface="Wingdings" pitchFamily="2" charset="2"/>
              <a:buChar char="§"/>
            </a:pPr>
            <a:r>
              <a:rPr lang="en-GB" sz="2400" dirty="0"/>
              <a:t>The challenge is to increase food productivity to provide components of the diet for a </a:t>
            </a:r>
            <a:r>
              <a:rPr lang="en-GB" sz="2400" dirty="0" smtClean="0"/>
              <a:t>rapidly </a:t>
            </a:r>
            <a:r>
              <a:rPr lang="en-GB" sz="2400" dirty="0"/>
              <a:t>growing population </a:t>
            </a:r>
          </a:p>
          <a:p>
            <a:pPr lvl="1" indent="457200">
              <a:buFont typeface="Wingdings" pitchFamily="2" charset="2"/>
              <a:buChar char="§"/>
            </a:pPr>
            <a:endParaRPr lang="en-GB" sz="2400" dirty="0"/>
          </a:p>
          <a:p>
            <a:pPr lvl="1" indent="457200">
              <a:buFont typeface="Wingdings" pitchFamily="2" charset="2"/>
              <a:buChar char="§"/>
            </a:pPr>
            <a:r>
              <a:rPr lang="en-GB" sz="2400" dirty="0"/>
              <a:t>In order to meet the demand, the production of foods (derived from microorganisms, </a:t>
            </a:r>
            <a:r>
              <a:rPr lang="en-GB" sz="2400" dirty="0" smtClean="0"/>
              <a:t>plans</a:t>
            </a:r>
            <a:r>
              <a:rPr lang="en-GB" sz="2400" dirty="0"/>
              <a:t>, and animals) needs to be made more efficient and cost effective</a:t>
            </a:r>
          </a:p>
          <a:p>
            <a:pPr lvl="1" indent="457200">
              <a:buFont typeface="Wingdings" pitchFamily="2" charset="2"/>
              <a:buChar char="§"/>
            </a:pPr>
            <a:endParaRPr lang="en-GB" sz="2400" dirty="0"/>
          </a:p>
          <a:p>
            <a:pPr lvl="1" indent="457200">
              <a:buFont typeface="Wingdings" pitchFamily="2" charset="2"/>
              <a:buChar char="§"/>
            </a:pPr>
            <a:r>
              <a:rPr lang="en-GB" sz="2400" dirty="0"/>
              <a:t>A number of methods are used to increase productivity of foods derived from living </a:t>
            </a:r>
            <a:r>
              <a:rPr lang="en-GB" sz="2400" dirty="0" smtClean="0"/>
              <a:t>organisms</a:t>
            </a:r>
            <a:endParaRPr lang="en-GB" sz="2400" dirty="0"/>
          </a:p>
        </p:txBody>
      </p:sp>
      <p:sp>
        <p:nvSpPr>
          <p:cNvPr id="24580" name="TextBox 3"/>
          <p:cNvSpPr txBox="1">
            <a:spLocks noChangeArrowheads="1"/>
          </p:cNvSpPr>
          <p:nvPr/>
        </p:nvSpPr>
        <p:spPr bwMode="auto">
          <a:xfrm>
            <a:off x="1703388" y="66527"/>
            <a:ext cx="6649641" cy="584775"/>
          </a:xfrm>
          <a:prstGeom prst="rect">
            <a:avLst/>
          </a:prstGeom>
          <a:noFill/>
          <a:ln w="9525">
            <a:solidFill>
              <a:schemeClr val="accent1"/>
            </a:solidFill>
            <a:miter lim="800000"/>
            <a:headEnd/>
            <a:tailEnd/>
          </a:ln>
        </p:spPr>
        <p:txBody>
          <a:bodyPr wrap="none">
            <a:spAutoFit/>
          </a:bodyPr>
          <a:lstStyle/>
          <a:p>
            <a:r>
              <a:rPr lang="en-GB" sz="3200" dirty="0"/>
              <a:t>Making food production more efficient</a:t>
            </a:r>
          </a:p>
        </p:txBody>
      </p:sp>
    </p:spTree>
    <p:extLst>
      <p:ext uri="{BB962C8B-B14F-4D97-AF65-F5344CB8AC3E}">
        <p14:creationId xmlns:p14="http://schemas.microsoft.com/office/powerpoint/2010/main" val="1219177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p:spPr>
        <p:txBody>
          <a:bodyPr/>
          <a:lstStyle/>
          <a:p>
            <a:fld id="{A6B74DD7-C5B9-44F3-8BA9-1C9D08B92823}" type="slidenum">
              <a:rPr lang="en-GB" smtClean="0"/>
              <a:pPr/>
              <a:t>5</a:t>
            </a:fld>
            <a:endParaRPr lang="en-GB" smtClean="0"/>
          </a:p>
        </p:txBody>
      </p:sp>
      <p:sp>
        <p:nvSpPr>
          <p:cNvPr id="5" name="Text Box 4"/>
          <p:cNvSpPr txBox="1">
            <a:spLocks noChangeArrowheads="1"/>
          </p:cNvSpPr>
          <p:nvPr/>
        </p:nvSpPr>
        <p:spPr bwMode="auto">
          <a:xfrm>
            <a:off x="1329317" y="1107059"/>
            <a:ext cx="8713787" cy="5632311"/>
          </a:xfrm>
          <a:prstGeom prst="rect">
            <a:avLst/>
          </a:prstGeom>
          <a:solidFill>
            <a:schemeClr val="accent3"/>
          </a:solidFill>
          <a:ln w="9525">
            <a:solidFill>
              <a:schemeClr val="accent1"/>
            </a:solidFill>
            <a:miter lim="800000"/>
            <a:headEnd/>
            <a:tailEnd/>
          </a:ln>
        </p:spPr>
        <p:txBody>
          <a:bodyPr wrap="square">
            <a:spAutoFit/>
          </a:bodyPr>
          <a:lstStyle/>
          <a:p>
            <a:r>
              <a:rPr lang="en-GB" sz="2400" dirty="0" smtClean="0"/>
              <a:t>Plants: </a:t>
            </a:r>
            <a:r>
              <a:rPr lang="en-GB" sz="2400" dirty="0"/>
              <a:t>I</a:t>
            </a:r>
            <a:r>
              <a:rPr lang="en-GB" sz="2400" dirty="0" smtClean="0"/>
              <a:t>mprove </a:t>
            </a:r>
            <a:r>
              <a:rPr lang="en-GB" sz="2400" dirty="0"/>
              <a:t>growth rate of crops to improve yield – by </a:t>
            </a:r>
            <a:r>
              <a:rPr lang="en-GB" sz="2400" dirty="0" smtClean="0"/>
              <a:t>using </a:t>
            </a:r>
            <a:r>
              <a:rPr lang="en-GB" sz="2400" dirty="0"/>
              <a:t>fertilisers (chemicals</a:t>
            </a:r>
            <a:r>
              <a:rPr lang="en-GB" sz="2400" dirty="0" smtClean="0"/>
              <a:t>).</a:t>
            </a:r>
            <a:endParaRPr lang="en-GB" sz="2400" dirty="0"/>
          </a:p>
          <a:p>
            <a:pPr lvl="1"/>
            <a:endParaRPr lang="en-GB" sz="2400" dirty="0"/>
          </a:p>
          <a:p>
            <a:r>
              <a:rPr lang="en-GB" sz="2400" dirty="0" smtClean="0"/>
              <a:t>Reduce </a:t>
            </a:r>
            <a:r>
              <a:rPr lang="en-GB" sz="2400" dirty="0"/>
              <a:t>losses of crops due to disease and pests – by using chemicals </a:t>
            </a:r>
            <a:r>
              <a:rPr lang="en-GB" sz="2400" dirty="0" smtClean="0"/>
              <a:t>(</a:t>
            </a:r>
            <a:r>
              <a:rPr lang="en-GB" sz="2400" dirty="0"/>
              <a:t>pesticides and </a:t>
            </a:r>
            <a:r>
              <a:rPr lang="en-GB" sz="2400" dirty="0" smtClean="0"/>
              <a:t>herbicides).</a:t>
            </a:r>
          </a:p>
          <a:p>
            <a:endParaRPr lang="en-GB" sz="2400" dirty="0"/>
          </a:p>
          <a:p>
            <a:r>
              <a:rPr lang="en-GB" sz="2400" dirty="0" smtClean="0"/>
              <a:t>Standardise </a:t>
            </a:r>
            <a:r>
              <a:rPr lang="en-GB" sz="2400" dirty="0"/>
              <a:t>plant size to make harvesting </a:t>
            </a:r>
            <a:r>
              <a:rPr lang="en-GB" sz="2400" dirty="0" smtClean="0"/>
              <a:t>easier.</a:t>
            </a:r>
          </a:p>
          <a:p>
            <a:endParaRPr lang="en-GB" sz="2400" dirty="0"/>
          </a:p>
          <a:p>
            <a:pPr lvl="1"/>
            <a:r>
              <a:rPr lang="en-GB" sz="2400" dirty="0" smtClean="0"/>
              <a:t>Improve </a:t>
            </a:r>
            <a:r>
              <a:rPr lang="en-GB" sz="2400" dirty="0"/>
              <a:t>plant responses to </a:t>
            </a:r>
            <a:r>
              <a:rPr lang="en-GB" sz="2400" dirty="0" smtClean="0"/>
              <a:t>fertilisers:</a:t>
            </a:r>
            <a:endParaRPr lang="en-GB" sz="2400" dirty="0"/>
          </a:p>
          <a:p>
            <a:pPr lvl="1"/>
            <a:endParaRPr lang="en-GB" sz="2400" dirty="0"/>
          </a:p>
          <a:p>
            <a:pPr lvl="1"/>
            <a:r>
              <a:rPr lang="en-GB" sz="2400" dirty="0" smtClean="0"/>
              <a:t>Selective </a:t>
            </a:r>
            <a:r>
              <a:rPr lang="en-GB" sz="2400" dirty="0"/>
              <a:t>breeding – to produce plants with desired characteristics (phenotype) – 	e.g. high yields</a:t>
            </a:r>
          </a:p>
          <a:p>
            <a:pPr lvl="1"/>
            <a:endParaRPr lang="en-GB" sz="2400" dirty="0"/>
          </a:p>
          <a:p>
            <a:pPr lvl="1"/>
            <a:r>
              <a:rPr lang="en-GB" sz="2400" dirty="0" smtClean="0"/>
              <a:t>Genetically </a:t>
            </a:r>
            <a:r>
              <a:rPr lang="en-GB" sz="2400" dirty="0"/>
              <a:t>modified plants – to confer resistance to pests, drought, etc; to </a:t>
            </a:r>
            <a:r>
              <a:rPr lang="en-GB" sz="2400" dirty="0" smtClean="0"/>
              <a:t>improve </a:t>
            </a:r>
            <a:r>
              <a:rPr lang="en-GB" sz="2400" dirty="0"/>
              <a:t>texture , shelf life, etc</a:t>
            </a:r>
          </a:p>
        </p:txBody>
      </p:sp>
      <p:sp>
        <p:nvSpPr>
          <p:cNvPr id="6" name="Text Box 6"/>
          <p:cNvSpPr txBox="1">
            <a:spLocks noChangeArrowheads="1"/>
          </p:cNvSpPr>
          <p:nvPr/>
        </p:nvSpPr>
        <p:spPr bwMode="auto">
          <a:xfrm>
            <a:off x="2160588" y="250502"/>
            <a:ext cx="4322786" cy="461665"/>
          </a:xfrm>
          <a:prstGeom prst="rect">
            <a:avLst/>
          </a:prstGeom>
          <a:noFill/>
          <a:ln w="9525">
            <a:solidFill>
              <a:schemeClr val="accent1"/>
            </a:solidFill>
            <a:miter lim="800000"/>
            <a:headEnd/>
            <a:tailEnd/>
          </a:ln>
        </p:spPr>
        <p:txBody>
          <a:bodyPr wrap="none">
            <a:spAutoFit/>
          </a:bodyPr>
          <a:lstStyle/>
          <a:p>
            <a:r>
              <a:rPr lang="en-GB" sz="2400" dirty="0"/>
              <a:t>Methods to increase productivity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548" y="2591665"/>
            <a:ext cx="3422506" cy="2321876"/>
          </a:xfrm>
          <a:prstGeom prst="rect">
            <a:avLst/>
          </a:prstGeom>
        </p:spPr>
      </p:pic>
    </p:spTree>
    <p:extLst>
      <p:ext uri="{BB962C8B-B14F-4D97-AF65-F5344CB8AC3E}">
        <p14:creationId xmlns:p14="http://schemas.microsoft.com/office/powerpoint/2010/main" val="874527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487" y="302359"/>
            <a:ext cx="9801422" cy="6370975"/>
          </a:xfrm>
          <a:prstGeom prst="rect">
            <a:avLst/>
          </a:prstGeom>
          <a:noFill/>
        </p:spPr>
        <p:txBody>
          <a:bodyPr wrap="square" rtlCol="0">
            <a:spAutoFit/>
          </a:bodyPr>
          <a:lstStyle/>
          <a:p>
            <a:r>
              <a:rPr lang="en-GB" sz="6000" u="sng" dirty="0" smtClean="0"/>
              <a:t>Task 1: </a:t>
            </a:r>
          </a:p>
          <a:p>
            <a:r>
              <a:rPr lang="en-GB" sz="6000" u="sng" dirty="0" smtClean="0"/>
              <a:t>Selective breeding:</a:t>
            </a:r>
          </a:p>
          <a:p>
            <a:r>
              <a:rPr lang="en-GB" sz="4800" dirty="0" smtClean="0"/>
              <a:t>What is it? </a:t>
            </a:r>
          </a:p>
          <a:p>
            <a:r>
              <a:rPr lang="en-GB" sz="4800" dirty="0" smtClean="0"/>
              <a:t>How is it used? </a:t>
            </a:r>
          </a:p>
          <a:p>
            <a:r>
              <a:rPr lang="en-GB" sz="4800" dirty="0" smtClean="0"/>
              <a:t>What do you know about it? </a:t>
            </a:r>
          </a:p>
          <a:p>
            <a:r>
              <a:rPr lang="en-GB" sz="4800" dirty="0" smtClean="0"/>
              <a:t>Do some independent study to find out more. Be prepared to explain this process to the class.</a:t>
            </a:r>
            <a:endParaRPr lang="en-GB"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36" y="492269"/>
            <a:ext cx="4475018" cy="1734070"/>
          </a:xfrm>
          <a:prstGeom prst="rect">
            <a:avLst/>
          </a:prstGeom>
        </p:spPr>
      </p:pic>
    </p:spTree>
    <p:extLst>
      <p:ext uri="{BB962C8B-B14F-4D97-AF65-F5344CB8AC3E}">
        <p14:creationId xmlns:p14="http://schemas.microsoft.com/office/powerpoint/2010/main" val="44480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72408770-3B74-4E2D-BA9C-A0A3180ED7BB}" type="slidenum">
              <a:rPr lang="en-GB" smtClean="0"/>
              <a:pPr/>
              <a:t>7</a:t>
            </a:fld>
            <a:endParaRPr lang="en-GB" smtClean="0"/>
          </a:p>
        </p:txBody>
      </p:sp>
      <p:sp>
        <p:nvSpPr>
          <p:cNvPr id="5" name="TextBox 2"/>
          <p:cNvSpPr txBox="1">
            <a:spLocks noChangeArrowheads="1"/>
          </p:cNvSpPr>
          <p:nvPr/>
        </p:nvSpPr>
        <p:spPr bwMode="auto">
          <a:xfrm>
            <a:off x="1631950" y="41564"/>
            <a:ext cx="4994637" cy="461665"/>
          </a:xfrm>
          <a:prstGeom prst="rect">
            <a:avLst/>
          </a:prstGeom>
          <a:noFill/>
          <a:ln w="9525">
            <a:solidFill>
              <a:schemeClr val="accent1"/>
            </a:solidFill>
            <a:miter lim="800000"/>
            <a:headEnd/>
            <a:tailEnd/>
          </a:ln>
        </p:spPr>
        <p:txBody>
          <a:bodyPr wrap="none">
            <a:spAutoFit/>
          </a:bodyPr>
          <a:lstStyle/>
          <a:p>
            <a:r>
              <a:rPr lang="en-GB" sz="2400" dirty="0"/>
              <a:t>Selective Breeding (Artificial Selection)</a:t>
            </a:r>
          </a:p>
        </p:txBody>
      </p:sp>
      <p:pic>
        <p:nvPicPr>
          <p:cNvPr id="6" name="Picture 6" descr="https://encrypted-tbn3.google.com/images?q=tbn:ANd9GcSq52wF5MXWaLGS-VmYYiIlBW_rGgLJ6I0lvdH7TRoTWOMtS_uSLQ"/>
          <p:cNvPicPr>
            <a:picLocks noChangeAspect="1" noChangeArrowheads="1"/>
          </p:cNvPicPr>
          <p:nvPr/>
        </p:nvPicPr>
        <p:blipFill>
          <a:blip r:embed="rId2" cstate="print"/>
          <a:srcRect/>
          <a:stretch>
            <a:fillRect/>
          </a:stretch>
        </p:blipFill>
        <p:spPr bwMode="auto">
          <a:xfrm>
            <a:off x="7231768" y="719832"/>
            <a:ext cx="4601544" cy="5410804"/>
          </a:xfrm>
          <a:prstGeom prst="rect">
            <a:avLst/>
          </a:prstGeom>
          <a:noFill/>
          <a:ln w="9525">
            <a:noFill/>
            <a:miter lim="800000"/>
            <a:headEnd/>
            <a:tailEnd/>
          </a:ln>
        </p:spPr>
      </p:pic>
      <p:sp>
        <p:nvSpPr>
          <p:cNvPr id="7" name="TextBox 3"/>
          <p:cNvSpPr txBox="1">
            <a:spLocks noChangeArrowheads="1"/>
          </p:cNvSpPr>
          <p:nvPr/>
        </p:nvSpPr>
        <p:spPr bwMode="auto">
          <a:xfrm>
            <a:off x="343478" y="719832"/>
            <a:ext cx="6976658" cy="4893647"/>
          </a:xfrm>
          <a:prstGeom prst="rect">
            <a:avLst/>
          </a:prstGeom>
          <a:noFill/>
          <a:ln w="9525">
            <a:noFill/>
            <a:miter lim="800000"/>
            <a:headEnd/>
            <a:tailEnd/>
          </a:ln>
        </p:spPr>
        <p:txBody>
          <a:bodyPr wrap="square">
            <a:spAutoFit/>
          </a:bodyPr>
          <a:lstStyle/>
          <a:p>
            <a:r>
              <a:rPr lang="en-GB" sz="2400" dirty="0"/>
              <a:t>Nature </a:t>
            </a:r>
            <a:r>
              <a:rPr lang="en-GB" sz="2400" dirty="0" smtClean="0"/>
              <a:t>selects </a:t>
            </a:r>
            <a:r>
              <a:rPr lang="en-GB" sz="2400" dirty="0"/>
              <a:t>and allows the survival of species (varieties) that are well adapted to the environment.  They are selected as a result of natural environmental forces or </a:t>
            </a:r>
            <a:r>
              <a:rPr lang="en-GB" sz="2400" dirty="0" smtClean="0"/>
              <a:t>pressures.</a:t>
            </a:r>
            <a:endParaRPr lang="en-GB" sz="2400" dirty="0"/>
          </a:p>
          <a:p>
            <a:endParaRPr lang="en-GB" sz="2400" dirty="0"/>
          </a:p>
          <a:p>
            <a:r>
              <a:rPr lang="en-GB" sz="2400" dirty="0"/>
              <a:t>Natural Selection is the principle by which each slight variation (adaptation) , if useful, is preserved  and passed onto the next </a:t>
            </a:r>
            <a:r>
              <a:rPr lang="en-GB" sz="2400" dirty="0" smtClean="0"/>
              <a:t>generation.</a:t>
            </a:r>
            <a:endParaRPr lang="en-GB" sz="2400" dirty="0"/>
          </a:p>
          <a:p>
            <a:endParaRPr lang="en-GB" sz="2400" dirty="0"/>
          </a:p>
          <a:p>
            <a:r>
              <a:rPr lang="en-GB" sz="2400" dirty="0"/>
              <a:t>Humans apply selection pressures to populations in order to achieve the exaggeration of certain features – one method commonly used in food production is selective </a:t>
            </a:r>
            <a:r>
              <a:rPr lang="en-GB" sz="2400" dirty="0" smtClean="0"/>
              <a:t>breeding.</a:t>
            </a:r>
            <a:endParaRPr lang="en-GB" sz="2400" dirty="0"/>
          </a:p>
        </p:txBody>
      </p:sp>
    </p:spTree>
    <p:extLst>
      <p:ext uri="{BB962C8B-B14F-4D97-AF65-F5344CB8AC3E}">
        <p14:creationId xmlns:p14="http://schemas.microsoft.com/office/powerpoint/2010/main" val="1550618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a:noFill/>
        </p:spPr>
        <p:txBody>
          <a:bodyPr/>
          <a:lstStyle/>
          <a:p>
            <a:fld id="{0EC7D622-074E-4941-B2D2-985327BEDE46}" type="slidenum">
              <a:rPr lang="en-GB" smtClean="0"/>
              <a:pPr/>
              <a:t>8</a:t>
            </a:fld>
            <a:endParaRPr lang="en-GB" smtClean="0"/>
          </a:p>
        </p:txBody>
      </p:sp>
      <p:sp>
        <p:nvSpPr>
          <p:cNvPr id="26630" name="TextBox 7"/>
          <p:cNvSpPr txBox="1">
            <a:spLocks noChangeArrowheads="1"/>
          </p:cNvSpPr>
          <p:nvPr/>
        </p:nvSpPr>
        <p:spPr bwMode="auto">
          <a:xfrm>
            <a:off x="1703389" y="116632"/>
            <a:ext cx="8785225" cy="3785652"/>
          </a:xfrm>
          <a:prstGeom prst="rect">
            <a:avLst/>
          </a:prstGeom>
          <a:solidFill>
            <a:schemeClr val="accent3">
              <a:lumMod val="20000"/>
              <a:lumOff val="80000"/>
            </a:schemeClr>
          </a:solidFill>
          <a:ln w="9525">
            <a:solidFill>
              <a:schemeClr val="accent1"/>
            </a:solidFill>
            <a:miter lim="800000"/>
            <a:headEnd/>
            <a:tailEnd/>
          </a:ln>
        </p:spPr>
        <p:txBody>
          <a:bodyPr wrap="square">
            <a:spAutoFit/>
          </a:bodyPr>
          <a:lstStyle/>
          <a:p>
            <a:r>
              <a:rPr lang="en-GB" sz="1600" dirty="0"/>
              <a:t>Selective breeding involves the following three </a:t>
            </a:r>
            <a:r>
              <a:rPr lang="en-GB" sz="1600" dirty="0" smtClean="0"/>
              <a:t>stages:</a:t>
            </a:r>
            <a:endParaRPr lang="en-GB" sz="1600" dirty="0"/>
          </a:p>
          <a:p>
            <a:endParaRPr lang="en-GB" sz="800" dirty="0"/>
          </a:p>
          <a:p>
            <a:r>
              <a:rPr lang="en-GB" sz="1600" dirty="0"/>
              <a:t>	Stage 1	Isolation		Select a pair of plants or animals with the desired 					characteristic (e.g. disease resistance)</a:t>
            </a:r>
          </a:p>
          <a:p>
            <a:r>
              <a:rPr lang="en-GB" sz="1600" dirty="0"/>
              <a:t>				Allow the pair to reproduce</a:t>
            </a:r>
          </a:p>
          <a:p>
            <a:endParaRPr lang="en-GB" sz="800" dirty="0"/>
          </a:p>
          <a:p>
            <a:r>
              <a:rPr lang="en-GB" sz="1600" dirty="0"/>
              <a:t>	Stage 2	Artificial selection	Select offspring with the best combination of the 					desired characteristics</a:t>
            </a:r>
          </a:p>
          <a:p>
            <a:endParaRPr lang="en-GB" sz="800" dirty="0"/>
          </a:p>
          <a:p>
            <a:r>
              <a:rPr lang="en-GB" sz="1600" dirty="0"/>
              <a:t>	Stage 3	Inbreeding	Allow selected offspring to reproduce</a:t>
            </a:r>
          </a:p>
          <a:p>
            <a:endParaRPr lang="en-GB" sz="800" dirty="0"/>
          </a:p>
          <a:p>
            <a:r>
              <a:rPr lang="en-GB" sz="1600" dirty="0"/>
              <a:t>Selection and reproduction is continued for many generations, resulting in the required characteristics becoming more exaggerated in the population.  </a:t>
            </a:r>
          </a:p>
          <a:p>
            <a:endParaRPr lang="en-GB" sz="800" dirty="0"/>
          </a:p>
          <a:p>
            <a:r>
              <a:rPr lang="en-GB" sz="1600" dirty="0"/>
              <a:t>Detailed records are kept to monitor and prove ancestry of  valuable individuals</a:t>
            </a:r>
          </a:p>
          <a:p>
            <a:endParaRPr lang="en-GB" sz="800" dirty="0"/>
          </a:p>
          <a:p>
            <a:r>
              <a:rPr lang="en-GB" sz="1600" dirty="0"/>
              <a:t>The alleles for the undesired characteristics (which otherwise may be useful) decrease in  frequency, and in many cases may be lost -  e.g. disease resistance</a:t>
            </a:r>
          </a:p>
        </p:txBody>
      </p:sp>
      <p:sp>
        <p:nvSpPr>
          <p:cNvPr id="7" name="TextBox 6"/>
          <p:cNvSpPr txBox="1">
            <a:spLocks noChangeArrowheads="1"/>
          </p:cNvSpPr>
          <p:nvPr/>
        </p:nvSpPr>
        <p:spPr bwMode="auto">
          <a:xfrm>
            <a:off x="2027934" y="4523258"/>
            <a:ext cx="5148187" cy="1570038"/>
          </a:xfrm>
          <a:prstGeom prst="rect">
            <a:avLst/>
          </a:prstGeom>
          <a:solidFill>
            <a:schemeClr val="accent3"/>
          </a:solidFill>
          <a:ln w="9525">
            <a:solidFill>
              <a:schemeClr val="accent1"/>
            </a:solidFill>
            <a:miter lim="800000"/>
            <a:headEnd/>
            <a:tailEnd/>
          </a:ln>
        </p:spPr>
        <p:txBody>
          <a:bodyPr wrap="square">
            <a:spAutoFit/>
          </a:bodyPr>
          <a:lstStyle/>
          <a:p>
            <a:r>
              <a:rPr lang="en-GB" sz="1600" dirty="0"/>
              <a:t>A gardener wants to eliminate thorns from a plant </a:t>
            </a:r>
          </a:p>
          <a:p>
            <a:endParaRPr lang="en-GB" sz="800" dirty="0"/>
          </a:p>
          <a:p>
            <a:r>
              <a:rPr lang="en-GB" sz="1600" dirty="0"/>
              <a:t>The majority of plants have more thorns and dominate those with fewer </a:t>
            </a:r>
            <a:r>
              <a:rPr lang="en-GB" sz="1600" dirty="0" smtClean="0"/>
              <a:t>thorns.</a:t>
            </a:r>
            <a:endParaRPr lang="en-GB" sz="1600" dirty="0"/>
          </a:p>
          <a:p>
            <a:endParaRPr lang="en-GB" sz="800" dirty="0"/>
          </a:p>
          <a:p>
            <a:r>
              <a:rPr lang="en-GB" sz="1600" dirty="0"/>
              <a:t>The gardener selects  the plants with fewer thorns (orange coloured plants) and allows them to </a:t>
            </a:r>
            <a:r>
              <a:rPr lang="en-GB" sz="1600" dirty="0" smtClean="0"/>
              <a:t>reproduce.</a:t>
            </a:r>
            <a:endParaRPr lang="en-GB" sz="1600" dirty="0"/>
          </a:p>
        </p:txBody>
      </p:sp>
      <p:pic>
        <p:nvPicPr>
          <p:cNvPr id="8" name="Picture 2" descr="http://home.comcast.net/~lifebook/images/flowers-thorns-start.gif"/>
          <p:cNvPicPr>
            <a:picLocks noChangeAspect="1" noChangeArrowheads="1"/>
          </p:cNvPicPr>
          <p:nvPr/>
        </p:nvPicPr>
        <p:blipFill>
          <a:blip r:embed="rId2" r:link="rId3" cstate="print"/>
          <a:srcRect l="25000"/>
          <a:stretch>
            <a:fillRect/>
          </a:stretch>
        </p:blipFill>
        <p:spPr bwMode="auto">
          <a:xfrm>
            <a:off x="7536161" y="4005064"/>
            <a:ext cx="2588243" cy="1306350"/>
          </a:xfrm>
          <a:prstGeom prst="rect">
            <a:avLst/>
          </a:prstGeom>
          <a:noFill/>
          <a:ln w="9525">
            <a:noFill/>
            <a:miter lim="800000"/>
            <a:headEnd/>
            <a:tailEnd/>
          </a:ln>
        </p:spPr>
      </p:pic>
      <p:pic>
        <p:nvPicPr>
          <p:cNvPr id="9" name="Picture 3" descr="http://home.comcast.net/~lifebook/images/flowers-thorns-1st-cross.gif"/>
          <p:cNvPicPr>
            <a:picLocks noChangeAspect="1" noChangeArrowheads="1"/>
          </p:cNvPicPr>
          <p:nvPr/>
        </p:nvPicPr>
        <p:blipFill>
          <a:blip r:embed="rId4" r:link="rId5" cstate="print"/>
          <a:srcRect t="2933"/>
          <a:stretch>
            <a:fillRect/>
          </a:stretch>
        </p:blipFill>
        <p:spPr bwMode="auto">
          <a:xfrm>
            <a:off x="7536160" y="5389584"/>
            <a:ext cx="2592288" cy="1423793"/>
          </a:xfrm>
          <a:prstGeom prst="rect">
            <a:avLst/>
          </a:prstGeom>
          <a:noFill/>
          <a:ln w="9525">
            <a:noFill/>
            <a:miter lim="800000"/>
            <a:headEnd/>
            <a:tailEnd/>
          </a:ln>
        </p:spPr>
      </p:pic>
    </p:spTree>
    <p:extLst>
      <p:ext uri="{BB962C8B-B14F-4D97-AF65-F5344CB8AC3E}">
        <p14:creationId xmlns:p14="http://schemas.microsoft.com/office/powerpoint/2010/main" val="1995003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72408770-3B74-4E2D-BA9C-A0A3180ED7BB}" type="slidenum">
              <a:rPr lang="en-GB" smtClean="0"/>
              <a:pPr/>
              <a:t>9</a:t>
            </a:fld>
            <a:endParaRPr lang="en-GB" smtClean="0"/>
          </a:p>
        </p:txBody>
      </p:sp>
      <p:sp>
        <p:nvSpPr>
          <p:cNvPr id="25603" name="Text Box 4"/>
          <p:cNvSpPr txBox="1">
            <a:spLocks noChangeArrowheads="1"/>
          </p:cNvSpPr>
          <p:nvPr/>
        </p:nvSpPr>
        <p:spPr bwMode="auto">
          <a:xfrm>
            <a:off x="1703389" y="116633"/>
            <a:ext cx="8713787" cy="5262979"/>
          </a:xfrm>
          <a:prstGeom prst="rect">
            <a:avLst/>
          </a:prstGeom>
          <a:solidFill>
            <a:schemeClr val="accent3"/>
          </a:solidFill>
          <a:ln w="9525">
            <a:solidFill>
              <a:schemeClr val="accent1"/>
            </a:solidFill>
            <a:miter lim="800000"/>
            <a:headEnd/>
            <a:tailEnd/>
          </a:ln>
        </p:spPr>
        <p:txBody>
          <a:bodyPr wrap="square">
            <a:spAutoFit/>
          </a:bodyPr>
          <a:lstStyle/>
          <a:p>
            <a:r>
              <a:rPr lang="en-GB" sz="2400" u="sng" dirty="0" smtClean="0"/>
              <a:t>Animals:  </a:t>
            </a:r>
          </a:p>
          <a:p>
            <a:r>
              <a:rPr lang="en-GB" sz="2400" dirty="0" smtClean="0"/>
              <a:t>Improve </a:t>
            </a:r>
            <a:r>
              <a:rPr lang="en-GB" sz="2400" dirty="0"/>
              <a:t>rate of growth		</a:t>
            </a:r>
          </a:p>
          <a:p>
            <a:r>
              <a:rPr lang="en-GB" sz="2400" dirty="0" smtClean="0"/>
              <a:t>Increase </a:t>
            </a:r>
            <a:r>
              <a:rPr lang="en-GB" sz="2400" dirty="0"/>
              <a:t>productivity		</a:t>
            </a:r>
          </a:p>
          <a:p>
            <a:r>
              <a:rPr lang="en-GB" sz="2400" dirty="0" smtClean="0"/>
              <a:t>Increase </a:t>
            </a:r>
            <a:r>
              <a:rPr lang="en-GB" sz="2400" dirty="0"/>
              <a:t>resistance to disease – use of antibiotics to prevent or treat bacterial </a:t>
            </a:r>
            <a:r>
              <a:rPr lang="en-GB" sz="2400" dirty="0" smtClean="0"/>
              <a:t>disease </a:t>
            </a:r>
            <a:r>
              <a:rPr lang="en-GB" sz="2400" dirty="0"/>
              <a:t>– promotes growth</a:t>
            </a:r>
          </a:p>
          <a:p>
            <a:r>
              <a:rPr lang="en-GB" sz="2400" dirty="0" smtClean="0"/>
              <a:t>Selective </a:t>
            </a:r>
            <a:r>
              <a:rPr lang="en-GB" sz="2400" dirty="0"/>
              <a:t>breeding – to produce animals with desired characteristics  - e.g. 	increased milk  and meat yield</a:t>
            </a:r>
          </a:p>
          <a:p>
            <a:endParaRPr lang="en-GB" sz="2400" dirty="0"/>
          </a:p>
          <a:p>
            <a:r>
              <a:rPr lang="en-GB" sz="2400" u="sng" dirty="0" smtClean="0"/>
              <a:t>Microorganisms:</a:t>
            </a:r>
            <a:r>
              <a:rPr lang="en-GB" sz="2400" dirty="0"/>
              <a:t>	</a:t>
            </a:r>
          </a:p>
          <a:p>
            <a:endParaRPr lang="en-GB" sz="2400" dirty="0"/>
          </a:p>
          <a:p>
            <a:r>
              <a:rPr lang="en-GB" sz="2400" dirty="0" smtClean="0"/>
              <a:t>Use </a:t>
            </a:r>
            <a:r>
              <a:rPr lang="en-GB" sz="2400" dirty="0"/>
              <a:t>of microorganisms as edible food  (e.g. single cell protein) </a:t>
            </a:r>
          </a:p>
          <a:p>
            <a:endParaRPr lang="en-GB" sz="2400" dirty="0"/>
          </a:p>
          <a:p>
            <a:r>
              <a:rPr lang="en-GB" sz="2400" dirty="0" smtClean="0"/>
              <a:t>Using </a:t>
            </a:r>
            <a:r>
              <a:rPr lang="en-GB" sz="2400" dirty="0"/>
              <a:t>metabolic products  (e.g. lactic acid to produce yoghurt; antibiotics </a:t>
            </a:r>
            <a:r>
              <a:rPr lang="en-GB" sz="2400" dirty="0" smtClean="0"/>
              <a:t>to </a:t>
            </a:r>
            <a:r>
              <a:rPr lang="en-GB" sz="2400" dirty="0"/>
              <a:t>promote growth in </a:t>
            </a:r>
            <a:r>
              <a:rPr lang="en-GB" sz="2400" dirty="0" smtClean="0"/>
              <a:t>animals)v</a:t>
            </a:r>
            <a:endParaRPr lang="en-GB" sz="2400" dirty="0"/>
          </a:p>
        </p:txBody>
      </p:sp>
    </p:spTree>
    <p:extLst>
      <p:ext uri="{BB962C8B-B14F-4D97-AF65-F5344CB8AC3E}">
        <p14:creationId xmlns:p14="http://schemas.microsoft.com/office/powerpoint/2010/main" val="3723987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0072994B1EBD47A20D76CDA9371EA7" ma:contentTypeVersion="0" ma:contentTypeDescription="Create a new document." ma:contentTypeScope="" ma:versionID="3df3eade35e1324f6bd982a7bd3435b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5E9C43-CF51-4198-8545-7B187A2190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8B69341-A58A-48F7-A53D-8AC7B5F948E7}">
  <ds:schemaRefs>
    <ds:schemaRef ds:uri="http://schemas.microsoft.com/sharepoint/v3/contenttype/forms"/>
  </ds:schemaRefs>
</ds:datastoreItem>
</file>

<file path=customXml/itemProps3.xml><?xml version="1.0" encoding="utf-8"?>
<ds:datastoreItem xmlns:ds="http://schemas.openxmlformats.org/officeDocument/2006/customXml" ds:itemID="{305FBE74-FBB7-4F44-9336-DFEB68A0645E}">
  <ds:schemaRefs>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3698</Words>
  <Application>Microsoft Office PowerPoint</Application>
  <PresentationFormat>Widescreen</PresentationFormat>
  <Paragraphs>697</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Bushay (HAGR)</dc:creator>
  <cp:lastModifiedBy>Daniel Bushay (HAGR)</cp:lastModifiedBy>
  <cp:revision>1</cp:revision>
  <dcterms:created xsi:type="dcterms:W3CDTF">2014-02-03T11:55:09Z</dcterms:created>
  <dcterms:modified xsi:type="dcterms:W3CDTF">2014-02-03T11:55:32Z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0x0101007B0072994B1EBD47A20D76CDA9371EA7</vt:lpwstr>
  </property>
</Properties>
</file>