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89564-E072-4859-B3B8-36E8B248CB40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9ACAD-7D81-4A51-AF06-017BDE837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18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D7E002-9EC2-495D-B4F8-FFD9D63308DB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2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1819FD-7A4F-498B-B3D4-2D2C7E45FF37}" type="slidenum">
              <a:rPr lang="en-GB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226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27681A-F085-4184-A26B-5B5E8D12DB5E}" type="slidenum">
              <a:rPr lang="en-GB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093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39AF20-CEF5-4160-B5AD-15C68E002E32}" type="slidenum">
              <a:rPr lang="en-GB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87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19F303-7D66-41EC-8EA8-392D14A768C6}" type="slidenum">
              <a:rPr lang="en-GB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7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52F47-37C5-425A-B3F4-FA01AEB3F03F}" type="slidenum">
              <a:rPr lang="en-GB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0275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4A4822-1876-4DE5-8F2B-A9F29FEC78F8}" type="slidenum">
              <a:rPr lang="en-GB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334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ADFEA7-F569-46A6-9754-A7BEC73049E0}" type="slidenum">
              <a:rPr lang="en-GB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575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3EF1B5-543A-47A8-BEC4-94E03D1D73C4}" type="slidenum">
              <a:rPr lang="en-GB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91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374509-186F-4D10-91D7-AA7143F12EE5}" type="slidenum">
              <a:rPr lang="en-GB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26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81D43-9C9B-47CA-8C0C-155CD470CA8B}" type="slidenum">
              <a:rPr lang="en-GB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5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5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8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31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7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6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2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8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5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35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23265-2BE2-427D-A626-975C3C2F7D8E}" type="datetimeFigureOut">
              <a:rPr lang="en-GB" smtClean="0"/>
              <a:t>24/02/2014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98D5D-B3FC-413C-93A3-28EF45022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7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64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health?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 your groups</a:t>
            </a:r>
          </a:p>
          <a:p>
            <a:pPr lvl="1" eaLnBrk="1" hangingPunct="1"/>
            <a:r>
              <a:rPr lang="en-GB" smtClean="0"/>
              <a:t>Go back to the original 6 case studies</a:t>
            </a:r>
          </a:p>
          <a:p>
            <a:pPr lvl="1" eaLnBrk="1" hangingPunct="1"/>
            <a:r>
              <a:rPr lang="en-GB" smtClean="0"/>
              <a:t>Have your opinions changes</a:t>
            </a:r>
          </a:p>
          <a:p>
            <a:pPr lvl="1" eaLnBrk="1" hangingPunct="1"/>
            <a:r>
              <a:rPr lang="en-GB" smtClean="0"/>
              <a:t>Rank them from 1 – 6</a:t>
            </a:r>
          </a:p>
          <a:p>
            <a:pPr lvl="2" eaLnBrk="1" hangingPunct="1"/>
            <a:r>
              <a:rPr lang="en-GB" smtClean="0"/>
              <a:t>1 healthiest</a:t>
            </a:r>
          </a:p>
          <a:p>
            <a:pPr lvl="2" eaLnBrk="1" hangingPunct="1"/>
            <a:r>
              <a:rPr lang="en-GB" smtClean="0"/>
              <a:t>6 unhealthiest</a:t>
            </a:r>
          </a:p>
          <a:p>
            <a:pPr lvl="1" eaLnBrk="1" hangingPunct="1"/>
            <a:r>
              <a:rPr lang="en-GB" smtClean="0"/>
              <a:t>Remember you must be able to give reasons for your choices</a:t>
            </a:r>
          </a:p>
        </p:txBody>
      </p:sp>
    </p:spTree>
    <p:extLst>
      <p:ext uri="{BB962C8B-B14F-4D97-AF65-F5344CB8AC3E}">
        <p14:creationId xmlns:p14="http://schemas.microsoft.com/office/powerpoint/2010/main" val="300977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Disease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There are nine broad overlapping categories of disease (see handout)</a:t>
            </a:r>
          </a:p>
          <a:p>
            <a:pPr eaLnBrk="1" hangingPunct="1"/>
            <a:r>
              <a:rPr lang="en-GB" smtClean="0"/>
              <a:t>Diseases can also be grouped into</a:t>
            </a:r>
          </a:p>
          <a:p>
            <a:pPr lvl="1" eaLnBrk="1" hangingPunct="1"/>
            <a:r>
              <a:rPr lang="en-GB" smtClean="0"/>
              <a:t>Single cause e.g. malaria</a:t>
            </a:r>
          </a:p>
          <a:p>
            <a:pPr lvl="1" eaLnBrk="1" hangingPunct="1"/>
            <a:r>
              <a:rPr lang="en-GB" smtClean="0"/>
              <a:t>Multifactorial e.g. heart disease</a:t>
            </a:r>
          </a:p>
        </p:txBody>
      </p:sp>
    </p:spTree>
    <p:extLst>
      <p:ext uri="{BB962C8B-B14F-4D97-AF65-F5344CB8AC3E}">
        <p14:creationId xmlns:p14="http://schemas.microsoft.com/office/powerpoint/2010/main" val="3194597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Disease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Acute</a:t>
            </a:r>
          </a:p>
          <a:p>
            <a:pPr lvl="1" eaLnBrk="1" hangingPunct="1"/>
            <a:r>
              <a:rPr lang="en-GB" smtClean="0"/>
              <a:t>Sudden rapid changes and lasting for a short time</a:t>
            </a:r>
          </a:p>
          <a:p>
            <a:pPr lvl="1"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Chronic</a:t>
            </a:r>
          </a:p>
          <a:p>
            <a:pPr lvl="1" eaLnBrk="1" hangingPunct="1"/>
            <a:r>
              <a:rPr lang="en-GB" smtClean="0"/>
              <a:t>Long term – debilitating</a:t>
            </a:r>
          </a:p>
          <a:p>
            <a:pPr lvl="1" eaLnBrk="1" hangingPunct="1"/>
            <a:r>
              <a:rPr lang="en-GB" smtClean="0"/>
              <a:t>Develops slowly and persists</a:t>
            </a:r>
          </a:p>
        </p:txBody>
      </p:sp>
    </p:spTree>
    <p:extLst>
      <p:ext uri="{BB962C8B-B14F-4D97-AF65-F5344CB8AC3E}">
        <p14:creationId xmlns:p14="http://schemas.microsoft.com/office/powerpoint/2010/main" val="338326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Health and Disease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OCR AS Biology</a:t>
            </a:r>
          </a:p>
          <a:p>
            <a:pPr eaLnBrk="1" hangingPunct="1"/>
            <a:r>
              <a:rPr lang="en-GB" smtClean="0"/>
              <a:t>Unit 2</a:t>
            </a:r>
          </a:p>
          <a:p>
            <a:pPr eaLnBrk="1" hangingPunct="1"/>
            <a:r>
              <a:rPr lang="en-GB" smtClean="0"/>
              <a:t>Module 2: Food and Health</a:t>
            </a:r>
          </a:p>
        </p:txBody>
      </p:sp>
    </p:spTree>
    <p:extLst>
      <p:ext uri="{BB962C8B-B14F-4D97-AF65-F5344CB8AC3E}">
        <p14:creationId xmlns:p14="http://schemas.microsoft.com/office/powerpoint/2010/main" val="194245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Learning Outcomes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Discuss what is meant by the terms health and disease</a:t>
            </a:r>
          </a:p>
          <a:p>
            <a:pPr eaLnBrk="1" hangingPunct="1"/>
            <a:r>
              <a:rPr lang="en-GB" smtClean="0"/>
              <a:t>Define and discuss the meanings of the terms parasite and pathogen</a:t>
            </a:r>
          </a:p>
        </p:txBody>
      </p:sp>
    </p:spTree>
    <p:extLst>
      <p:ext uri="{BB962C8B-B14F-4D97-AF65-F5344CB8AC3E}">
        <p14:creationId xmlns:p14="http://schemas.microsoft.com/office/powerpoint/2010/main" val="23862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health?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“health is more than just the absence of disease”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What is meant by health?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What is meant by disease?</a:t>
            </a:r>
          </a:p>
          <a:p>
            <a:pPr lvl="1"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Health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absence of disease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Disease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/>
              <a:t>disorder of a systems normal functions</a:t>
            </a:r>
          </a:p>
        </p:txBody>
      </p:sp>
    </p:spTree>
    <p:extLst>
      <p:ext uri="{BB962C8B-B14F-4D97-AF65-F5344CB8AC3E}">
        <p14:creationId xmlns:p14="http://schemas.microsoft.com/office/powerpoint/2010/main" val="9522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is health?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have been given 6 case studies</a:t>
            </a:r>
          </a:p>
          <a:p>
            <a:pPr eaLnBrk="1" hangingPunct="1"/>
            <a:r>
              <a:rPr lang="en-GB" smtClean="0"/>
              <a:t>In your groups </a:t>
            </a:r>
          </a:p>
          <a:p>
            <a:pPr lvl="1" eaLnBrk="1" hangingPunct="1"/>
            <a:r>
              <a:rPr lang="en-GB" smtClean="0"/>
              <a:t>discuss the health of each individual</a:t>
            </a:r>
          </a:p>
          <a:p>
            <a:pPr lvl="1" eaLnBrk="1" hangingPunct="1"/>
            <a:r>
              <a:rPr lang="en-GB" smtClean="0"/>
              <a:t>Rank them from 1 – 6</a:t>
            </a:r>
          </a:p>
          <a:p>
            <a:pPr lvl="2" eaLnBrk="1" hangingPunct="1"/>
            <a:r>
              <a:rPr lang="en-GB" smtClean="0"/>
              <a:t>1 healthiest</a:t>
            </a:r>
          </a:p>
          <a:p>
            <a:pPr lvl="2" eaLnBrk="1" hangingPunct="1"/>
            <a:r>
              <a:rPr lang="en-GB" smtClean="0"/>
              <a:t>6 unhealthiest</a:t>
            </a:r>
          </a:p>
          <a:p>
            <a:pPr lvl="1" eaLnBrk="1" hangingPunct="1"/>
            <a:r>
              <a:rPr lang="en-GB" smtClean="0"/>
              <a:t>Remember you must be able to give reasons for your choices</a:t>
            </a:r>
          </a:p>
        </p:txBody>
      </p:sp>
    </p:spTree>
    <p:extLst>
      <p:ext uri="{BB962C8B-B14F-4D97-AF65-F5344CB8AC3E}">
        <p14:creationId xmlns:p14="http://schemas.microsoft.com/office/powerpoint/2010/main" val="29394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Definitions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Health</a:t>
            </a:r>
          </a:p>
          <a:p>
            <a:pPr lvl="1" eaLnBrk="1" hangingPunct="1"/>
            <a:r>
              <a:rPr lang="en-GB" smtClean="0"/>
              <a:t>A state of complete physical, mental and social well-being, which is more than just the absence of disease.</a:t>
            </a:r>
          </a:p>
          <a:p>
            <a:pPr lvl="1" eaLnBrk="1" hangingPunct="1">
              <a:buFontTx/>
              <a:buNone/>
            </a:pPr>
            <a:endParaRPr lang="en-GB" b="1" smtClean="0"/>
          </a:p>
          <a:p>
            <a:pPr eaLnBrk="1" hangingPunct="1"/>
            <a:r>
              <a:rPr lang="en-GB" b="1" smtClean="0"/>
              <a:t>Disease</a:t>
            </a:r>
          </a:p>
          <a:p>
            <a:pPr lvl="1" eaLnBrk="1" hangingPunct="1"/>
            <a:r>
              <a:rPr lang="en-GB" smtClean="0"/>
              <a:t>A problem with mind or body leading to a departure from good health.</a:t>
            </a:r>
          </a:p>
        </p:txBody>
      </p:sp>
    </p:spTree>
    <p:extLst>
      <p:ext uri="{BB962C8B-B14F-4D97-AF65-F5344CB8AC3E}">
        <p14:creationId xmlns:p14="http://schemas.microsoft.com/office/powerpoint/2010/main" val="42188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Good Health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Free from disease</a:t>
            </a:r>
          </a:p>
          <a:p>
            <a:pPr eaLnBrk="1" hangingPunct="1"/>
            <a:r>
              <a:rPr lang="en-GB" smtClean="0"/>
              <a:t>Able to carry out mental and physical tasks expected by society</a:t>
            </a:r>
          </a:p>
          <a:p>
            <a:pPr eaLnBrk="1" hangingPunct="1"/>
            <a:r>
              <a:rPr lang="en-GB" smtClean="0"/>
              <a:t>Well fed, balanced diet</a:t>
            </a:r>
          </a:p>
          <a:p>
            <a:pPr eaLnBrk="1" hangingPunct="1"/>
            <a:r>
              <a:rPr lang="en-GB" smtClean="0"/>
              <a:t>Housing and sanitation</a:t>
            </a:r>
          </a:p>
          <a:p>
            <a:pPr eaLnBrk="1" hangingPunct="1"/>
            <a:r>
              <a:rPr lang="en-GB" smtClean="0"/>
              <a:t>Happy and positive outlook</a:t>
            </a:r>
          </a:p>
          <a:p>
            <a:pPr eaLnBrk="1" hangingPunct="1"/>
            <a:r>
              <a:rPr lang="en-GB" smtClean="0"/>
              <a:t>Well integrated into society</a:t>
            </a:r>
          </a:p>
        </p:txBody>
      </p:sp>
    </p:spTree>
    <p:extLst>
      <p:ext uri="{BB962C8B-B14F-4D97-AF65-F5344CB8AC3E}">
        <p14:creationId xmlns:p14="http://schemas.microsoft.com/office/powerpoint/2010/main" val="371341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Health Triangle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Physical</a:t>
            </a:r>
            <a:r>
              <a:rPr lang="en-US" smtClean="0"/>
              <a:t> health means the health of the body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Mental </a:t>
            </a:r>
            <a:r>
              <a:rPr lang="en-US" smtClean="0"/>
              <a:t>health means the health of the mind.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Social </a:t>
            </a:r>
            <a:r>
              <a:rPr lang="en-US" smtClean="0"/>
              <a:t>health means forming good relationships.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1058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Health Triangle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013326"/>
            <a:ext cx="8229600" cy="1133475"/>
          </a:xfrm>
        </p:spPr>
        <p:txBody>
          <a:bodyPr/>
          <a:lstStyle/>
          <a:p>
            <a:pPr eaLnBrk="1" hangingPunct="1"/>
            <a:r>
              <a:rPr lang="en-US" smtClean="0"/>
              <a:t>If you take any of these away - the triangle collapses</a:t>
            </a:r>
            <a:endParaRPr lang="en-GB" smtClean="0"/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429001" y="1600200"/>
            <a:ext cx="4752975" cy="3308350"/>
            <a:chOff x="2592" y="1536"/>
            <a:chExt cx="2994" cy="2084"/>
          </a:xfrm>
        </p:grpSpPr>
        <p:sp>
          <p:nvSpPr>
            <p:cNvPr id="17413" name="AutoShape 5"/>
            <p:cNvSpPr>
              <a:spLocks noChangeArrowheads="1"/>
            </p:cNvSpPr>
            <p:nvPr/>
          </p:nvSpPr>
          <p:spPr bwMode="auto">
            <a:xfrm>
              <a:off x="3120" y="1536"/>
              <a:ext cx="2016" cy="1632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1800">
                <a:latin typeface="Arial" panose="020B0604020202020204" pitchFamily="34" charset="0"/>
              </a:endParaRPr>
            </a:p>
          </p:txBody>
        </p:sp>
        <p:sp>
          <p:nvSpPr>
            <p:cNvPr id="17414" name="Rectangle 6"/>
            <p:cNvSpPr>
              <a:spLocks noChangeArrowheads="1"/>
            </p:cNvSpPr>
            <p:nvPr/>
          </p:nvSpPr>
          <p:spPr bwMode="auto">
            <a:xfrm>
              <a:off x="2592" y="2007"/>
              <a:ext cx="10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>
                  <a:latin typeface="Comic Sans MS" panose="030F0702030302020204" pitchFamily="66" charset="0"/>
                  <a:cs typeface="Times New Roman" panose="02020603050405020304" pitchFamily="18" charset="0"/>
                </a:rPr>
                <a:t>Physical</a:t>
              </a:r>
            </a:p>
          </p:txBody>
        </p:sp>
        <p:sp>
          <p:nvSpPr>
            <p:cNvPr id="17415" name="Rectangle 7"/>
            <p:cNvSpPr>
              <a:spLocks noChangeArrowheads="1"/>
            </p:cNvSpPr>
            <p:nvPr/>
          </p:nvSpPr>
          <p:spPr bwMode="auto">
            <a:xfrm>
              <a:off x="4752" y="2007"/>
              <a:ext cx="8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>
                  <a:latin typeface="Comic Sans MS" panose="030F0702030302020204" pitchFamily="66" charset="0"/>
                  <a:cs typeface="Times New Roman" panose="02020603050405020304" pitchFamily="18" charset="0"/>
                </a:rPr>
                <a:t>Social</a:t>
              </a:r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3696" y="3255"/>
              <a:ext cx="93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>
                  <a:latin typeface="Comic Sans MS" panose="030F0702030302020204" pitchFamily="66" charset="0"/>
                  <a:cs typeface="Times New Roman" panose="02020603050405020304" pitchFamily="18" charset="0"/>
                </a:rPr>
                <a:t>Mental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240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ETH6UF54TUJK-1-95965</_dlc_DocId>
    <_dlc_DocIdUrl xmlns="ee397680-f190-4e6d-8975-a255f171bc32">
      <Url>https://myportal.harris-net.org.uk/hagr/shared1/_layouts/15/DocIdRedir.aspx?ID=ETH6UF54TUJK-1-95965</Url>
      <Description>ETH6UF54TUJK-1-95965</Description>
    </_dlc_DocIdUrl>
  </documentManagement>
</p:properties>
</file>

<file path=customXml/itemProps1.xml><?xml version="1.0" encoding="utf-8"?>
<ds:datastoreItem xmlns:ds="http://schemas.openxmlformats.org/officeDocument/2006/customXml" ds:itemID="{859F9FA4-DEA0-4147-BEFE-09FDCCE4E2DE}"/>
</file>

<file path=customXml/itemProps2.xml><?xml version="1.0" encoding="utf-8"?>
<ds:datastoreItem xmlns:ds="http://schemas.openxmlformats.org/officeDocument/2006/customXml" ds:itemID="{6EF5E2FA-A73E-41D7-AE64-BD69C25053B2}"/>
</file>

<file path=customXml/itemProps3.xml><?xml version="1.0" encoding="utf-8"?>
<ds:datastoreItem xmlns:ds="http://schemas.openxmlformats.org/officeDocument/2006/customXml" ds:itemID="{BD0CEC76-02F9-4E7F-A81C-172705DF327C}"/>
</file>

<file path=customXml/itemProps4.xml><?xml version="1.0" encoding="utf-8"?>
<ds:datastoreItem xmlns:ds="http://schemas.openxmlformats.org/officeDocument/2006/customXml" ds:itemID="{7B792B70-CA0D-4A15-8308-93937097212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Widescreen</PresentationFormat>
  <Paragraphs>79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Health and Disease</vt:lpstr>
      <vt:lpstr>Learning Outcomes</vt:lpstr>
      <vt:lpstr>What is health?</vt:lpstr>
      <vt:lpstr>What is health?</vt:lpstr>
      <vt:lpstr>Definitions</vt:lpstr>
      <vt:lpstr>Good Health</vt:lpstr>
      <vt:lpstr>The Health Triangle</vt:lpstr>
      <vt:lpstr>The Health Triangle</vt:lpstr>
      <vt:lpstr>What is health?</vt:lpstr>
      <vt:lpstr>Disease</vt:lpstr>
      <vt:lpstr>Disease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Bushay (HAGR)</dc:creator>
  <cp:lastModifiedBy>Daniel Bushay (HAGR)</cp:lastModifiedBy>
  <cp:revision>1</cp:revision>
  <dcterms:created xsi:type="dcterms:W3CDTF">2014-02-24T10:55:43Z</dcterms:created>
  <dcterms:modified xsi:type="dcterms:W3CDTF">2014-02-24T10:56:15Z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6b759458-bd53-4a6e-b71b-4c6fdca15c4a</vt:lpwstr>
  </property>
</Properties>
</file>