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52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13B1E-4A87-435B-91F5-4B76B1545673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15D25-A6D7-4212-B936-6394910CB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2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DB8AA9-B21A-44AB-8495-25D3F8927968}" type="slidenum">
              <a:rPr lang="en-GB" smtClean="0"/>
              <a:pPr/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317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C396DF-8711-4710-996A-5543F03B14B0}" type="slidenum">
              <a:rPr lang="en-GB" smtClean="0"/>
              <a:pPr/>
              <a:t>11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86795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F2AC61-0A7D-4017-B295-B417B6276A84}" type="slidenum">
              <a:rPr lang="en-GB" smtClean="0"/>
              <a:pPr/>
              <a:t>12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6073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260A11-0A3D-4DEF-AD09-A258B81257DC}" type="slidenum">
              <a:rPr lang="en-GB" smtClean="0"/>
              <a:pPr/>
              <a:t>13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66592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4C5C05-F7B5-4F52-BE94-97D77A200BA9}" type="slidenum">
              <a:rPr lang="en-GB" smtClean="0"/>
              <a:pPr/>
              <a:t>14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15137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7708D2-1C8F-4125-857D-B1762D649DA7}" type="slidenum">
              <a:rPr lang="en-GB" smtClean="0"/>
              <a:pPr/>
              <a:t>17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72635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B7523A-1402-4072-B39F-E5FD440039F1}" type="slidenum">
              <a:rPr lang="en-GB" smtClean="0"/>
              <a:pPr/>
              <a:t>18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43884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7F1395-D512-4547-B0B9-38D910F81A8F}" type="slidenum">
              <a:rPr lang="en-GB" smtClean="0"/>
              <a:pPr/>
              <a:t>19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41855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80B921-0BD3-4ACE-8EEE-C3A9BF844853}" type="slidenum">
              <a:rPr lang="en-GB" smtClean="0"/>
              <a:pPr/>
              <a:t>20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5118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A99F07-5826-4A74-BC06-C96045C5D4D5}" type="slidenum">
              <a:rPr lang="en-GB" smtClean="0"/>
              <a:pPr/>
              <a:t>21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30526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98CFC4-52D6-4DE0-BB4F-8FABB914F153}" type="slidenum">
              <a:rPr lang="en-GB" smtClean="0"/>
              <a:pPr/>
              <a:t>22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62377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CDABCA-C173-499D-AB75-9C0703396BB1}" type="slidenum">
              <a:rPr lang="en-GB" smtClean="0"/>
              <a:pPr/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17361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16B8D1-1066-4183-87C1-0581723D128A}" type="slidenum">
              <a:rPr lang="en-GB" smtClean="0"/>
              <a:pPr/>
              <a:t>23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34903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081410-A334-4D8B-9811-4B9D979154B3}" type="slidenum">
              <a:rPr lang="en-GB" smtClean="0"/>
              <a:pPr/>
              <a:t>24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93258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161558-3C23-4EB5-A49E-706A4638B47D}" type="slidenum">
              <a:rPr lang="en-GB" smtClean="0"/>
              <a:pPr/>
              <a:t>25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17138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49AB6A-3916-4272-BDD1-38E04F29518B}" type="slidenum">
              <a:rPr lang="en-GB" smtClean="0"/>
              <a:pPr/>
              <a:t>26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74457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B2862B-B17B-4E05-8558-84058091DD41}" type="slidenum">
              <a:rPr lang="en-GB" smtClean="0"/>
              <a:pPr/>
              <a:t>27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9498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BF52A9-5B4C-441E-B246-A25290B271A5}" type="slidenum">
              <a:rPr lang="en-GB" smtClean="0"/>
              <a:pPr/>
              <a:t>28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744317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6A6544-79CD-4A14-927C-E6AF36771832}" type="slidenum">
              <a:rPr lang="en-GB" smtClean="0"/>
              <a:pPr/>
              <a:t>29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949974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C4303C-F738-4F33-A12E-7877E946B135}" type="slidenum">
              <a:rPr lang="en-GB" smtClean="0"/>
              <a:pPr/>
              <a:t>30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407565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DD3E4B-639F-481E-BF87-93D2115FBC51}" type="slidenum">
              <a:rPr lang="en-GB" smtClean="0"/>
              <a:pPr/>
              <a:t>34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636581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B3E38B-0116-44B3-A507-3D729E5A4372}" type="slidenum">
              <a:rPr lang="en-GB" smtClean="0"/>
              <a:pPr/>
              <a:t>35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5077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2B59D7-990D-48DF-973D-A2AC84D38386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923130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2766B2-8BF3-4993-850C-7F4398A44184}" type="slidenum">
              <a:rPr lang="en-GB" smtClean="0"/>
              <a:pPr/>
              <a:t>36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464684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3E7266-A6A9-4B66-A27A-46521B3F8266}" type="slidenum">
              <a:rPr lang="en-GB" smtClean="0"/>
              <a:pPr/>
              <a:t>37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30475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12450F-2EB1-49EA-8C36-C7D759BC9A13}" type="slidenum">
              <a:rPr lang="en-GB" smtClean="0"/>
              <a:pPr/>
              <a:t>38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17563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0587F1-20BF-4BEF-B4F6-8EFC295C5D24}" type="slidenum">
              <a:rPr lang="en-GB" smtClean="0"/>
              <a:pPr/>
              <a:t>39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426128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B08D17-6BC9-4EDF-B74E-39113F3A61EE}" type="slidenum">
              <a:rPr lang="en-GB" smtClean="0"/>
              <a:pPr/>
              <a:t>40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738307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9672CE-5F51-4C33-88D2-BC719B62673E}" type="slidenum">
              <a:rPr lang="en-GB" smtClean="0"/>
              <a:pPr/>
              <a:t>41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503294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180DE9-9E3A-49C0-BD49-7710570ECC3E}" type="slidenum">
              <a:rPr lang="en-GB" smtClean="0"/>
              <a:pPr/>
              <a:t>42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082996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CCF4DB-6016-4909-B957-145105E14A75}" type="slidenum">
              <a:rPr lang="en-GB" smtClean="0"/>
              <a:pPr/>
              <a:t>43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295008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C6E22E-DF69-468A-B4D1-3CD0253C17FE}" type="slidenum">
              <a:rPr lang="en-GB" smtClean="0"/>
              <a:pPr/>
              <a:t>44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590356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3ABD6B-A724-4786-8D11-B2349E28AAD5}" type="slidenum">
              <a:rPr lang="en-GB" smtClean="0"/>
              <a:pPr/>
              <a:t>45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88429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725A66-895D-4EE3-9D13-F2C1553F551C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586220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215B83-9B88-458D-8FF8-815C6EE23E67}" type="slidenum">
              <a:rPr lang="en-GB" smtClean="0"/>
              <a:pPr/>
              <a:t>46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97570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4271B5-960A-4F01-BAB7-43412C6AA4D5}" type="slidenum">
              <a:rPr lang="en-GB" smtClean="0"/>
              <a:pPr/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48638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819A4B-E7AA-4F31-B30B-44BC3E602667}" type="slidenum">
              <a:rPr lang="en-GB" smtClean="0"/>
              <a:pPr/>
              <a:t>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517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B17BAB-3015-4C7F-B93E-F990F1DB5401}" type="slidenum">
              <a:rPr lang="en-GB" smtClean="0"/>
              <a:pPr/>
              <a:t>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1956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0DC9B3-B7EB-4DE9-AD10-CFE49637B941}" type="slidenum">
              <a:rPr lang="en-GB" smtClean="0"/>
              <a:pPr/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05490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AB6103-E3AD-49E2-A329-586A8E51BE2F}" type="slidenum">
              <a:rPr lang="en-GB" smtClean="0"/>
              <a:pPr/>
              <a:t>10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8776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6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6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6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41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92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29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3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2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B9C36-C216-4709-9880-9774A3553D1B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76B6-E922-41D7-AD99-56747733D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52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elibrary.org/images/tterry/anim/phago053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http://diverge.hunter.cuny.edu/~weigang/Images/16-08a_phagocytosis_1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1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Phagocyte - photographs</a:t>
            </a:r>
          </a:p>
        </p:txBody>
      </p:sp>
      <p:pic>
        <p:nvPicPr>
          <p:cNvPr id="105475" name="Picture 6" descr="neutroph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0" t="23598" r="28564" b="28413"/>
          <a:stretch>
            <a:fillRect/>
          </a:stretch>
        </p:blipFill>
        <p:spPr bwMode="auto">
          <a:xfrm>
            <a:off x="2424113" y="1557339"/>
            <a:ext cx="2449512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6" name="Text Box 7"/>
          <p:cNvSpPr txBox="1">
            <a:spLocks noChangeArrowheads="1"/>
          </p:cNvSpPr>
          <p:nvPr/>
        </p:nvSpPr>
        <p:spPr bwMode="auto">
          <a:xfrm>
            <a:off x="2711450" y="3857625"/>
            <a:ext cx="170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/>
              <a:t>Neutrophil</a:t>
            </a:r>
          </a:p>
        </p:txBody>
      </p:sp>
      <p:pic>
        <p:nvPicPr>
          <p:cNvPr id="105477" name="Picture 9" descr="HumanActivatedMacroph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1557339"/>
            <a:ext cx="34290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8" name="Text Box 10"/>
          <p:cNvSpPr txBox="1">
            <a:spLocks noChangeArrowheads="1"/>
          </p:cNvSpPr>
          <p:nvPr/>
        </p:nvSpPr>
        <p:spPr bwMode="auto">
          <a:xfrm>
            <a:off x="7678738" y="3857625"/>
            <a:ext cx="216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/>
              <a:t>Macrophage</a:t>
            </a:r>
          </a:p>
        </p:txBody>
      </p:sp>
      <p:pic>
        <p:nvPicPr>
          <p:cNvPr id="105479" name="Picture 12" descr="Web_Pressebil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4360863"/>
            <a:ext cx="31242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80" name="Text Box 13"/>
          <p:cNvSpPr txBox="1">
            <a:spLocks noChangeArrowheads="1"/>
          </p:cNvSpPr>
          <p:nvPr/>
        </p:nvSpPr>
        <p:spPr bwMode="auto">
          <a:xfrm>
            <a:off x="7732714" y="5092700"/>
            <a:ext cx="26114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/>
              <a:t>Macrophage engulfing tuberculosis bacterium</a:t>
            </a:r>
          </a:p>
        </p:txBody>
      </p:sp>
    </p:spTree>
    <p:extLst>
      <p:ext uri="{BB962C8B-B14F-4D97-AF65-F5344CB8AC3E}">
        <p14:creationId xmlns:p14="http://schemas.microsoft.com/office/powerpoint/2010/main" val="31503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Stages in phagocytosis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/>
              <a:t>Pathogens are recognised by antigens on their surface</a:t>
            </a:r>
          </a:p>
          <a:p>
            <a:pPr eaLnBrk="1" hangingPunct="1">
              <a:lnSpc>
                <a:spcPct val="90000"/>
              </a:lnSpc>
            </a:pPr>
            <a:r>
              <a:rPr lang="en-GB"/>
              <a:t>Phagocyte moves towards pathogen and receptors on the cell surface membrane attach to antigens on the pathogen</a:t>
            </a:r>
          </a:p>
          <a:p>
            <a:pPr eaLnBrk="1" hangingPunct="1">
              <a:lnSpc>
                <a:spcPct val="90000"/>
              </a:lnSpc>
            </a:pPr>
            <a:r>
              <a:rPr lang="en-GB"/>
              <a:t>Phagocyte engulfs the pathogen creating a phagosome</a:t>
            </a:r>
          </a:p>
          <a:p>
            <a:pPr eaLnBrk="1" hangingPunct="1">
              <a:lnSpc>
                <a:spcPct val="90000"/>
              </a:lnSpc>
            </a:pPr>
            <a:r>
              <a:rPr lang="en-GB"/>
              <a:t>Lysosomes fuse with the phagosome releasing digestive enzymes</a:t>
            </a:r>
          </a:p>
          <a:p>
            <a:pPr eaLnBrk="1" hangingPunct="1">
              <a:lnSpc>
                <a:spcPct val="90000"/>
              </a:lnSpc>
            </a:pPr>
            <a:r>
              <a:rPr lang="en-GB"/>
              <a:t>End products absorbed into the cytoplasm.</a:t>
            </a:r>
          </a:p>
        </p:txBody>
      </p:sp>
    </p:spTree>
    <p:extLst>
      <p:ext uri="{BB962C8B-B14F-4D97-AF65-F5344CB8AC3E}">
        <p14:creationId xmlns:p14="http://schemas.microsoft.com/office/powerpoint/2010/main" val="69031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Phagocytosis Animations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hlinkClick r:id="rId3"/>
              </a:rPr>
              <a:t>http://www.microbelibrary.org/images/tterry/anim/phago053.html</a:t>
            </a:r>
            <a:r>
              <a:rPr lang="en-GB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45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4" descr="http://diverge.hunter.cuny.edu/~weigang/Images/16-08a_phagocytosis_1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9"/>
          <a:stretch>
            <a:fillRect/>
          </a:stretch>
        </p:blipFill>
        <p:spPr bwMode="auto">
          <a:xfrm>
            <a:off x="1524000" y="1484314"/>
            <a:ext cx="9144000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Stages of Phagocytosis</a:t>
            </a:r>
          </a:p>
        </p:txBody>
      </p:sp>
    </p:spTree>
    <p:extLst>
      <p:ext uri="{BB962C8B-B14F-4D97-AF65-F5344CB8AC3E}">
        <p14:creationId xmlns:p14="http://schemas.microsoft.com/office/powerpoint/2010/main" val="5736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Outcomes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Describe the structure and mode of action of T lymphocytes and B lymphocytes, including the significance of cell signalling and the role of memory cells. </a:t>
            </a:r>
          </a:p>
          <a:p>
            <a:pPr eaLnBrk="1" hangingPunct="1"/>
            <a:r>
              <a:rPr lang="en-GB"/>
              <a:t>Describe, with the aid of diagrams, the structure of antibodies.</a:t>
            </a:r>
          </a:p>
          <a:p>
            <a:pPr eaLnBrk="1" hangingPunct="1"/>
            <a:r>
              <a:rPr lang="en-GB"/>
              <a:t>Outline the mode of action of antibodies, with reference to the neutralisation and agglutination of pathogens.</a:t>
            </a:r>
          </a:p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Specific Immune response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Teacher Fault : Bind antibody/pathogen and agglutination engulfed </a:t>
            </a:r>
          </a:p>
        </p:txBody>
      </p:sp>
      <p:pic>
        <p:nvPicPr>
          <p:cNvPr id="11571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8" t="18500" r="27863" b="36218"/>
          <a:stretch>
            <a:fillRect/>
          </a:stretch>
        </p:blipFill>
        <p:spPr bwMode="auto">
          <a:xfrm>
            <a:off x="2855914" y="2813051"/>
            <a:ext cx="6264275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260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Specific Immune response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Teacher Fault : Bind antibody/pathogen and agglutination engulfed </a:t>
            </a:r>
          </a:p>
        </p:txBody>
      </p:sp>
    </p:spTree>
    <p:extLst>
      <p:ext uri="{BB962C8B-B14F-4D97-AF65-F5344CB8AC3E}">
        <p14:creationId xmlns:p14="http://schemas.microsoft.com/office/powerpoint/2010/main" val="1437651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Immune Response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Immune response is the activation of lymphocytes in the blood to help fight disease</a:t>
            </a:r>
          </a:p>
          <a:p>
            <a:pPr lvl="1" eaLnBrk="1" hangingPunct="1"/>
            <a:r>
              <a:rPr lang="en-GB" smtClean="0"/>
              <a:t>T- Lymphocytes</a:t>
            </a:r>
          </a:p>
          <a:p>
            <a:pPr lvl="2" eaLnBrk="1" hangingPunct="1"/>
            <a:r>
              <a:rPr lang="en-GB" smtClean="0"/>
              <a:t>Produced in bone marrow</a:t>
            </a:r>
          </a:p>
          <a:p>
            <a:pPr lvl="2" eaLnBrk="1" hangingPunct="1"/>
            <a:r>
              <a:rPr lang="en-GB" smtClean="0"/>
              <a:t>Mature in the Thymus</a:t>
            </a:r>
          </a:p>
          <a:p>
            <a:pPr lvl="1" eaLnBrk="1" hangingPunct="1"/>
            <a:r>
              <a:rPr lang="en-GB" smtClean="0"/>
              <a:t>B-Lymphocytes</a:t>
            </a:r>
          </a:p>
          <a:p>
            <a:pPr lvl="2" eaLnBrk="1" hangingPunct="1"/>
            <a:r>
              <a:rPr lang="en-GB" smtClean="0"/>
              <a:t>Produced and matures in bone marrow</a:t>
            </a:r>
          </a:p>
        </p:txBody>
      </p:sp>
    </p:spTree>
    <p:extLst>
      <p:ext uri="{BB962C8B-B14F-4D97-AF65-F5344CB8AC3E}">
        <p14:creationId xmlns:p14="http://schemas.microsoft.com/office/powerpoint/2010/main" val="3207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Immune response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Pathogen enters body</a:t>
            </a:r>
          </a:p>
          <a:p>
            <a:pPr eaLnBrk="1" hangingPunct="1"/>
            <a:r>
              <a:rPr lang="en-GB" smtClean="0"/>
              <a:t>Clonal selection</a:t>
            </a:r>
          </a:p>
          <a:p>
            <a:pPr lvl="1" eaLnBrk="1" hangingPunct="1"/>
            <a:r>
              <a:rPr lang="en-GB" smtClean="0"/>
              <a:t>Antigens bind to complementary glycoproteins on B and T lymphocytes</a:t>
            </a:r>
          </a:p>
          <a:p>
            <a:pPr lvl="1" eaLnBrk="1" hangingPunct="1"/>
            <a:r>
              <a:rPr lang="en-GB" smtClean="0"/>
              <a:t>This stimulate the immune response</a:t>
            </a:r>
          </a:p>
          <a:p>
            <a:pPr eaLnBrk="1" hangingPunct="1"/>
            <a:r>
              <a:rPr lang="en-GB" smtClean="0"/>
              <a:t>Clonal expansion</a:t>
            </a:r>
          </a:p>
          <a:p>
            <a:pPr lvl="1" eaLnBrk="1" hangingPunct="1"/>
            <a:r>
              <a:rPr lang="en-GB" smtClean="0"/>
              <a:t>B and T lymphocytes divide by mitosis </a:t>
            </a:r>
          </a:p>
        </p:txBody>
      </p:sp>
    </p:spTree>
    <p:extLst>
      <p:ext uri="{BB962C8B-B14F-4D97-AF65-F5344CB8AC3E}">
        <p14:creationId xmlns:p14="http://schemas.microsoft.com/office/powerpoint/2010/main" val="10261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T-lymphocytes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362950" cy="4525963"/>
          </a:xfrm>
        </p:spPr>
        <p:txBody>
          <a:bodyPr/>
          <a:lstStyle/>
          <a:p>
            <a:pPr eaLnBrk="1" hangingPunct="1"/>
            <a:r>
              <a:rPr lang="en-GB" smtClean="0"/>
              <a:t>T lymphocytes divide into 3 types of cell</a:t>
            </a:r>
          </a:p>
          <a:p>
            <a:pPr lvl="1" eaLnBrk="1" hangingPunct="1"/>
            <a:r>
              <a:rPr lang="en-GB" smtClean="0"/>
              <a:t>T helper cells (T</a:t>
            </a:r>
            <a:r>
              <a:rPr lang="en-GB" baseline="-25000" smtClean="0"/>
              <a:t>h</a:t>
            </a:r>
            <a:r>
              <a:rPr lang="en-GB" smtClean="0"/>
              <a:t>)</a:t>
            </a:r>
          </a:p>
          <a:p>
            <a:pPr lvl="2" eaLnBrk="1" hangingPunct="1"/>
            <a:r>
              <a:rPr lang="en-GB" smtClean="0"/>
              <a:t>Release </a:t>
            </a:r>
            <a:r>
              <a:rPr lang="en-GB" b="1" smtClean="0"/>
              <a:t>cytokines</a:t>
            </a:r>
            <a:r>
              <a:rPr lang="en-GB" smtClean="0"/>
              <a:t> </a:t>
            </a:r>
          </a:p>
          <a:p>
            <a:pPr lvl="3" eaLnBrk="1" hangingPunct="1"/>
            <a:r>
              <a:rPr lang="en-GB" smtClean="0"/>
              <a:t>stimulate B cells to develop</a:t>
            </a:r>
          </a:p>
          <a:p>
            <a:pPr lvl="3" eaLnBrk="1" hangingPunct="1"/>
            <a:r>
              <a:rPr lang="en-GB" smtClean="0"/>
              <a:t>Stimulate phagocytosis (cell signalling)</a:t>
            </a:r>
          </a:p>
          <a:p>
            <a:pPr lvl="1" eaLnBrk="1" hangingPunct="1"/>
            <a:r>
              <a:rPr lang="en-GB" smtClean="0"/>
              <a:t>T killer cells (T</a:t>
            </a:r>
            <a:r>
              <a:rPr lang="en-GB" baseline="-25000" smtClean="0"/>
              <a:t>k</a:t>
            </a:r>
            <a:r>
              <a:rPr lang="en-GB" smtClean="0"/>
              <a:t>)</a:t>
            </a:r>
          </a:p>
          <a:p>
            <a:pPr lvl="2" eaLnBrk="1" hangingPunct="1"/>
            <a:r>
              <a:rPr lang="en-GB" smtClean="0"/>
              <a:t>Attack and kill infected body cells</a:t>
            </a:r>
          </a:p>
          <a:p>
            <a:pPr lvl="2" eaLnBrk="1" hangingPunct="1"/>
            <a:endParaRPr lang="en-GB" smtClean="0"/>
          </a:p>
          <a:p>
            <a:pPr lvl="1" eaLnBrk="1" hangingPunct="1"/>
            <a:r>
              <a:rPr lang="en-GB" smtClean="0"/>
              <a:t>T memory cells (T</a:t>
            </a:r>
            <a:r>
              <a:rPr lang="en-GB" baseline="-25000" smtClean="0"/>
              <a:t>m</a:t>
            </a:r>
            <a:r>
              <a:rPr lang="en-GB" smtClean="0"/>
              <a:t>)</a:t>
            </a:r>
          </a:p>
          <a:p>
            <a:pPr lvl="2"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024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63750" y="188914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u="sng" smtClean="0"/>
              <a:t>Monday 10</a:t>
            </a:r>
            <a:r>
              <a:rPr lang="en-GB" u="sng" baseline="30000" smtClean="0"/>
              <a:t>th</a:t>
            </a:r>
            <a:r>
              <a:rPr lang="en-GB" u="sng" smtClean="0"/>
              <a:t> March 2014</a:t>
            </a:r>
            <a:br>
              <a:rPr lang="en-GB" u="sng" smtClean="0"/>
            </a:br>
            <a:r>
              <a:rPr lang="en-GB" u="sng" smtClean="0"/>
              <a:t>Immunity</a:t>
            </a: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28925" y="1916113"/>
            <a:ext cx="6400800" cy="1752600"/>
          </a:xfrm>
        </p:spPr>
        <p:txBody>
          <a:bodyPr/>
          <a:lstStyle/>
          <a:p>
            <a:pPr eaLnBrk="1" hangingPunct="1"/>
            <a:r>
              <a:rPr lang="en-GB" smtClean="0"/>
              <a:t>Module 2: Food and Health</a:t>
            </a:r>
          </a:p>
          <a:p>
            <a:pPr eaLnBrk="1" hangingPunct="1"/>
            <a:r>
              <a:rPr lang="en-GB" smtClean="0"/>
              <a:t>Health and Disease</a:t>
            </a:r>
          </a:p>
        </p:txBody>
      </p:sp>
      <p:pic>
        <p:nvPicPr>
          <p:cNvPr id="8909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29" t="15549" r="4227" b="11610"/>
          <a:stretch>
            <a:fillRect/>
          </a:stretch>
        </p:blipFill>
        <p:spPr bwMode="auto">
          <a:xfrm>
            <a:off x="2749551" y="1630363"/>
            <a:ext cx="64801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5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 lymphocytes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 lymphocytes develop into two types of cell</a:t>
            </a:r>
          </a:p>
          <a:p>
            <a:pPr lvl="1" eaLnBrk="1" hangingPunct="1"/>
            <a:r>
              <a:rPr lang="en-GB" smtClean="0"/>
              <a:t>Plasma cells (P)</a:t>
            </a:r>
          </a:p>
          <a:p>
            <a:pPr lvl="2" eaLnBrk="1" hangingPunct="1"/>
            <a:r>
              <a:rPr lang="en-GB" smtClean="0"/>
              <a:t>Flow in blood</a:t>
            </a:r>
          </a:p>
          <a:p>
            <a:pPr lvl="2" eaLnBrk="1" hangingPunct="1"/>
            <a:r>
              <a:rPr lang="en-GB" smtClean="0"/>
              <a:t>Manufacture and release antibodies</a:t>
            </a:r>
          </a:p>
          <a:p>
            <a:pPr lvl="1" eaLnBrk="1" hangingPunct="1"/>
            <a:r>
              <a:rPr lang="en-GB" smtClean="0"/>
              <a:t>B memory cells (B</a:t>
            </a:r>
            <a:r>
              <a:rPr lang="en-GB" baseline="-25000" smtClean="0"/>
              <a:t>m</a:t>
            </a:r>
            <a:r>
              <a:rPr lang="en-GB" smtClean="0"/>
              <a:t>)</a:t>
            </a:r>
          </a:p>
          <a:p>
            <a:pPr lvl="2" eaLnBrk="1" hangingPunct="1"/>
            <a:r>
              <a:rPr lang="en-GB" b="1" smtClean="0"/>
              <a:t>Immunological memory</a:t>
            </a:r>
            <a:endParaRPr lang="en-GB" smtClean="0"/>
          </a:p>
          <a:p>
            <a:pPr lvl="3" eaLnBrk="1" hangingPunct="1"/>
            <a:r>
              <a:rPr lang="en-GB" smtClean="0"/>
              <a:t>Remain in blood for a number of years</a:t>
            </a:r>
          </a:p>
          <a:p>
            <a:pPr lvl="3" eaLnBrk="1" hangingPunct="1"/>
            <a:r>
              <a:rPr lang="en-GB" smtClean="0"/>
              <a:t>Stimulate the production of plasma cells quickly upon reinfection by same pathogen.</a:t>
            </a:r>
          </a:p>
        </p:txBody>
      </p:sp>
    </p:spTree>
    <p:extLst>
      <p:ext uri="{BB962C8B-B14F-4D97-AF65-F5344CB8AC3E}">
        <p14:creationId xmlns:p14="http://schemas.microsoft.com/office/powerpoint/2010/main" val="210098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/>
              <a:t>Cell signalling in immune response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Identification of pathogens</a:t>
            </a:r>
          </a:p>
          <a:p>
            <a:pPr eaLnBrk="1" hangingPunct="1"/>
            <a:r>
              <a:rPr lang="en-GB" smtClean="0"/>
              <a:t>Sending distress signals</a:t>
            </a:r>
          </a:p>
          <a:p>
            <a:pPr eaLnBrk="1" hangingPunct="1"/>
            <a:r>
              <a:rPr lang="en-GB" smtClean="0"/>
              <a:t>Antigen presentation</a:t>
            </a:r>
          </a:p>
          <a:p>
            <a:pPr eaLnBrk="1" hangingPunct="1"/>
            <a:r>
              <a:rPr lang="en-GB" smtClean="0"/>
              <a:t>Instructions</a:t>
            </a:r>
          </a:p>
          <a:p>
            <a:pPr lvl="1" eaLnBrk="1" hangingPunct="1"/>
            <a:r>
              <a:rPr lang="en-GB" smtClean="0"/>
              <a:t>Communication using cytokines</a:t>
            </a:r>
          </a:p>
        </p:txBody>
      </p:sp>
    </p:spTree>
    <p:extLst>
      <p:ext uri="{BB962C8B-B14F-4D97-AF65-F5344CB8AC3E}">
        <p14:creationId xmlns:p14="http://schemas.microsoft.com/office/powerpoint/2010/main" val="38343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Stages in immune response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Infection and reproduction of pathogen</a:t>
            </a:r>
          </a:p>
          <a:p>
            <a:pPr eaLnBrk="1" hangingPunct="1"/>
            <a:r>
              <a:rPr lang="en-GB" smtClean="0"/>
              <a:t>Presentation of antigens</a:t>
            </a:r>
          </a:p>
          <a:p>
            <a:pPr eaLnBrk="1" hangingPunct="1"/>
            <a:r>
              <a:rPr lang="en-GB" smtClean="0"/>
              <a:t>Clonal selection</a:t>
            </a:r>
          </a:p>
          <a:p>
            <a:pPr eaLnBrk="1" hangingPunct="1"/>
            <a:r>
              <a:rPr lang="en-GB" smtClean="0"/>
              <a:t>Clonal expansion</a:t>
            </a:r>
          </a:p>
          <a:p>
            <a:pPr eaLnBrk="1" hangingPunct="1"/>
            <a:r>
              <a:rPr lang="en-GB" smtClean="0"/>
              <a:t>Differentiation (proliferation)</a:t>
            </a:r>
          </a:p>
          <a:p>
            <a:pPr eaLnBrk="1" hangingPunct="1"/>
            <a:r>
              <a:rPr lang="en-GB" smtClean="0"/>
              <a:t>Action – antibody production</a:t>
            </a:r>
          </a:p>
        </p:txBody>
      </p:sp>
    </p:spTree>
    <p:extLst>
      <p:ext uri="{BB962C8B-B14F-4D97-AF65-F5344CB8AC3E}">
        <p14:creationId xmlns:p14="http://schemas.microsoft.com/office/powerpoint/2010/main" val="22520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Antibodies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Proteins a.k.a. immunoglobulins</a:t>
            </a:r>
          </a:p>
          <a:p>
            <a:pPr eaLnBrk="1" hangingPunct="1">
              <a:lnSpc>
                <a:spcPct val="90000"/>
              </a:lnSpc>
            </a:pPr>
            <a:r>
              <a:rPr lang="en-GB" b="1" smtClean="0"/>
              <a:t>Specific shape</a:t>
            </a:r>
            <a:r>
              <a:rPr lang="en-GB" smtClean="0"/>
              <a:t> complementary to that of an antigen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Antibody shape</a:t>
            </a:r>
          </a:p>
          <a:p>
            <a:pPr lvl="1" eaLnBrk="1" hangingPunct="1">
              <a:lnSpc>
                <a:spcPct val="90000"/>
              </a:lnSpc>
            </a:pPr>
            <a:r>
              <a:rPr lang="en-GB" b="1" smtClean="0"/>
              <a:t>4 polypeptide chains</a:t>
            </a:r>
            <a:r>
              <a:rPr lang="en-GB" smtClean="0"/>
              <a:t> held together by disulphide bridges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b="1" smtClean="0"/>
              <a:t>Variable region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2 binding sites specific to an antigen</a:t>
            </a:r>
          </a:p>
          <a:p>
            <a:pPr lvl="1" eaLnBrk="1" hangingPunct="1">
              <a:lnSpc>
                <a:spcPct val="90000"/>
              </a:lnSpc>
            </a:pPr>
            <a:r>
              <a:rPr lang="en-GB" b="1" smtClean="0"/>
              <a:t>Hinge regions</a:t>
            </a:r>
            <a:r>
              <a:rPr lang="en-GB" smtClean="0"/>
              <a:t> allow flexibility</a:t>
            </a: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val="12874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Antibody structure</a:t>
            </a:r>
          </a:p>
        </p:txBody>
      </p:sp>
      <p:pic>
        <p:nvPicPr>
          <p:cNvPr id="63493" name="Picture 5" descr="antibo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484313"/>
            <a:ext cx="4319588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7" descr="antibod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3" y="1484313"/>
            <a:ext cx="39290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96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Mode of action of antibodies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/>
              <a:t>Neutralisation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Antibodies bind to toxins neutralising their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Antibodies combine to viruses and prevent them from entering the cell.</a:t>
            </a:r>
          </a:p>
          <a:p>
            <a:pPr eaLnBrk="1" hangingPunct="1">
              <a:lnSpc>
                <a:spcPct val="90000"/>
              </a:lnSpc>
            </a:pPr>
            <a:r>
              <a:rPr lang="en-GB" b="1" smtClean="0"/>
              <a:t>Agglutination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Pathogen clump together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Too large to enter host cells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Helps phagocyte to engulf and digest pathogens</a:t>
            </a:r>
          </a:p>
        </p:txBody>
      </p:sp>
    </p:spTree>
    <p:extLst>
      <p:ext uri="{BB962C8B-B14F-4D97-AF65-F5344CB8AC3E}">
        <p14:creationId xmlns:p14="http://schemas.microsoft.com/office/powerpoint/2010/main" val="24818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outcome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Compare and contrast the primary and secondary immune responses.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13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Primary Immune response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Production of plasma cells</a:t>
            </a:r>
          </a:p>
          <a:p>
            <a:pPr eaLnBrk="1" hangingPunct="1"/>
            <a:r>
              <a:rPr lang="en-GB" smtClean="0"/>
              <a:t>Antibodies produced to combat infection</a:t>
            </a:r>
          </a:p>
          <a:p>
            <a:pPr eaLnBrk="1" hangingPunct="1"/>
            <a:r>
              <a:rPr lang="en-GB" smtClean="0"/>
              <a:t>Takes a few days for number of anti-bodies in blood to rise</a:t>
            </a:r>
          </a:p>
          <a:p>
            <a:pPr lvl="1"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675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Secondary immune response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 memory cells circulate in blood</a:t>
            </a:r>
          </a:p>
          <a:p>
            <a:pPr eaLnBrk="1" hangingPunct="1"/>
            <a:r>
              <a:rPr lang="en-GB" smtClean="0"/>
              <a:t>Rapidly produce plasma cells upon reinfection</a:t>
            </a:r>
          </a:p>
          <a:p>
            <a:pPr eaLnBrk="1" hangingPunct="1"/>
            <a:r>
              <a:rPr lang="en-GB" smtClean="0"/>
              <a:t>Plasma cells produce antibodies</a:t>
            </a:r>
          </a:p>
          <a:p>
            <a:pPr eaLnBrk="1" hangingPunct="1"/>
            <a:r>
              <a:rPr lang="en-GB" smtClean="0"/>
              <a:t>Rapid response</a:t>
            </a:r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342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/>
              <a:t>Primary and secondary immune response</a:t>
            </a:r>
          </a:p>
        </p:txBody>
      </p:sp>
      <p:pic>
        <p:nvPicPr>
          <p:cNvPr id="142339" name="Picture 6" descr="Immune%20response%20graph_4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1574800"/>
            <a:ext cx="511175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7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Outcomes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Define the terms </a:t>
            </a:r>
            <a:r>
              <a:rPr lang="en-GB" i="1" smtClean="0"/>
              <a:t>immune response</a:t>
            </a:r>
            <a:r>
              <a:rPr lang="en-GB" smtClean="0"/>
              <a:t>, </a:t>
            </a:r>
            <a:r>
              <a:rPr lang="en-GB" i="1" smtClean="0"/>
              <a:t>antigen</a:t>
            </a:r>
            <a:r>
              <a:rPr lang="en-GB" smtClean="0"/>
              <a:t> and </a:t>
            </a:r>
            <a:r>
              <a:rPr lang="en-GB" i="1" smtClean="0"/>
              <a:t>antibody.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Describe the primary defences against pathogens and parasites (including skin and mucous membranes) and outline their importance.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Describe, with the aid of diagrams and photographs, the structure and mode of action of phagocytes.</a:t>
            </a:r>
          </a:p>
        </p:txBody>
      </p:sp>
    </p:spTree>
    <p:extLst>
      <p:ext uri="{BB962C8B-B14F-4D97-AF65-F5344CB8AC3E}">
        <p14:creationId xmlns:p14="http://schemas.microsoft.com/office/powerpoint/2010/main" val="240383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Outcomes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Compare and contrast active, passive, natural and artificial immunity.</a:t>
            </a:r>
          </a:p>
          <a:p>
            <a:pPr eaLnBrk="1" hangingPunct="1"/>
            <a:r>
              <a:rPr lang="en-GB" smtClean="0"/>
              <a:t>Explain how vaccination can control disease.</a:t>
            </a:r>
          </a:p>
          <a:p>
            <a:pPr eaLnBrk="1" hangingPunct="1"/>
            <a:r>
              <a:rPr lang="en-GB" smtClean="0"/>
              <a:t>Discuss the responses of governments and other organisations to the threat of new strains of influenza each year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348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Monday 17</a:t>
            </a:r>
            <a:r>
              <a:rPr lang="en-GB" u="sng" baseline="30000" smtClean="0"/>
              <a:t>th</a:t>
            </a:r>
            <a:r>
              <a:rPr lang="en-GB" u="sng" smtClean="0"/>
              <a:t> March 2014</a:t>
            </a:r>
            <a:br>
              <a:rPr lang="en-GB" u="sng" smtClean="0"/>
            </a:br>
            <a:r>
              <a:rPr lang="en-GB" u="sng" smtClean="0"/>
              <a:t>Vaccination </a:t>
            </a:r>
          </a:p>
        </p:txBody>
      </p:sp>
      <p:pic>
        <p:nvPicPr>
          <p:cNvPr id="14643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0" t="17795" r="4419" b="9570"/>
          <a:stretch>
            <a:fillRect/>
          </a:stretch>
        </p:blipFill>
        <p:spPr>
          <a:xfrm>
            <a:off x="3143250" y="1412876"/>
            <a:ext cx="5905500" cy="4987925"/>
          </a:xfrm>
        </p:spPr>
      </p:pic>
    </p:spTree>
    <p:extLst>
      <p:ext uri="{BB962C8B-B14F-4D97-AF65-F5344CB8AC3E}">
        <p14:creationId xmlns:p14="http://schemas.microsoft.com/office/powerpoint/2010/main" val="3958616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7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746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4" t="18500" r="5704" b="9642"/>
          <a:stretch>
            <a:fillRect/>
          </a:stretch>
        </p:blipFill>
        <p:spPr bwMode="auto">
          <a:xfrm>
            <a:off x="2782889" y="1068388"/>
            <a:ext cx="619283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328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8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848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4" t="18500" r="7918" b="9641"/>
          <a:stretch>
            <a:fillRect/>
          </a:stretch>
        </p:blipFill>
        <p:spPr bwMode="auto">
          <a:xfrm>
            <a:off x="2855914" y="765176"/>
            <a:ext cx="597693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083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Immunity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/>
              <a:t>Natural immunity</a:t>
            </a:r>
            <a:endParaRPr lang="en-GB"/>
          </a:p>
          <a:p>
            <a:pPr lvl="1" eaLnBrk="1" hangingPunct="1">
              <a:lnSpc>
                <a:spcPct val="90000"/>
              </a:lnSpc>
            </a:pPr>
            <a:r>
              <a:rPr lang="en-GB"/>
              <a:t>gained as part of normal life processes</a:t>
            </a:r>
          </a:p>
          <a:p>
            <a:pPr eaLnBrk="1" hangingPunct="1">
              <a:lnSpc>
                <a:spcPct val="90000"/>
              </a:lnSpc>
            </a:pPr>
            <a:r>
              <a:rPr lang="en-GB" b="1"/>
              <a:t>Artificial immunity</a:t>
            </a:r>
            <a:endParaRPr lang="en-GB"/>
          </a:p>
          <a:p>
            <a:pPr lvl="1" eaLnBrk="1" hangingPunct="1">
              <a:lnSpc>
                <a:spcPct val="90000"/>
              </a:lnSpc>
            </a:pPr>
            <a:r>
              <a:rPr lang="en-GB"/>
              <a:t>Gained by deliberate exposure to antibodies or antigens</a:t>
            </a:r>
          </a:p>
          <a:p>
            <a:pPr eaLnBrk="1" hangingPunct="1">
              <a:lnSpc>
                <a:spcPct val="90000"/>
              </a:lnSpc>
            </a:pPr>
            <a:r>
              <a:rPr lang="en-GB" b="1"/>
              <a:t>Active immunity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/>
              <a:t>Results from stimulation of  immune response</a:t>
            </a:r>
          </a:p>
          <a:p>
            <a:pPr eaLnBrk="1" hangingPunct="1">
              <a:lnSpc>
                <a:spcPct val="90000"/>
              </a:lnSpc>
            </a:pPr>
            <a:r>
              <a:rPr lang="en-GB" b="1"/>
              <a:t>Passive immunity</a:t>
            </a:r>
            <a:endParaRPr lang="en-GB"/>
          </a:p>
          <a:p>
            <a:pPr lvl="1" eaLnBrk="1" hangingPunct="1">
              <a:lnSpc>
                <a:spcPct val="90000"/>
              </a:lnSpc>
            </a:pPr>
            <a:r>
              <a:rPr lang="en-GB"/>
              <a:t>Introduction of antibodies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/>
              <a:t>Short lived</a:t>
            </a:r>
          </a:p>
        </p:txBody>
      </p:sp>
    </p:spTree>
    <p:extLst>
      <p:ext uri="{BB962C8B-B14F-4D97-AF65-F5344CB8AC3E}">
        <p14:creationId xmlns:p14="http://schemas.microsoft.com/office/powerpoint/2010/main" val="37878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Immunity</a:t>
            </a:r>
          </a:p>
        </p:txBody>
      </p:sp>
      <p:graphicFrame>
        <p:nvGraphicFramePr>
          <p:cNvPr id="71733" name="Group 53"/>
          <p:cNvGraphicFramePr>
            <a:graphicFrameLocks noGrp="1"/>
          </p:cNvGraphicFramePr>
          <p:nvPr>
            <p:ph idx="1"/>
          </p:nvPr>
        </p:nvGraphicFramePr>
        <p:xfrm>
          <a:off x="1631950" y="1600200"/>
          <a:ext cx="8929688" cy="4046538"/>
        </p:xfrm>
        <a:graphic>
          <a:graphicData uri="http://schemas.openxmlformats.org/drawingml/2006/table">
            <a:tbl>
              <a:tblPr/>
              <a:tblGrid>
                <a:gridCol w="1744663"/>
                <a:gridCol w="3800475"/>
                <a:gridCol w="3384550"/>
              </a:tblGrid>
              <a:tr h="676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Immunity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Active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Passive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1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Natural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Long term immunity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Infected by the disease inducing an immune response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Takes time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Immediate protection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Antibodies from mother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Across placenta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 colostrum (breast milk)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Short term immunity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Artificial 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Long term immunity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Immunisation or vaccination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Takes time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Immediate protection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Injected with antibodies e.g. tetanus injections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Short term immunity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3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Vaccination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Vaccine</a:t>
            </a:r>
          </a:p>
          <a:p>
            <a:pPr lvl="1" eaLnBrk="1" hangingPunct="1"/>
            <a:r>
              <a:rPr lang="en-GB" smtClean="0"/>
              <a:t>Preparation of antigen</a:t>
            </a:r>
          </a:p>
          <a:p>
            <a:pPr lvl="1" eaLnBrk="1" hangingPunct="1"/>
            <a:r>
              <a:rPr lang="en-GB" smtClean="0"/>
              <a:t>Injected or given by mouth</a:t>
            </a:r>
          </a:p>
          <a:p>
            <a:pPr lvl="1" eaLnBrk="1" hangingPunct="1"/>
            <a:r>
              <a:rPr lang="en-GB" smtClean="0"/>
              <a:t>Stimulates primary immune response</a:t>
            </a:r>
          </a:p>
          <a:p>
            <a:pPr lvl="1" eaLnBrk="1" hangingPunct="1"/>
            <a:r>
              <a:rPr lang="en-GB" smtClean="0"/>
              <a:t>Boosters given to stimulate secondary immune response</a:t>
            </a:r>
          </a:p>
          <a:p>
            <a:pPr lvl="1"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409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Antigenic material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/>
              <a:t>Living attenuated micro-organisms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Can not cause symptoms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Multiply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E.g. TB, poliomyelitis</a:t>
            </a:r>
          </a:p>
          <a:p>
            <a:pPr eaLnBrk="1" hangingPunct="1">
              <a:lnSpc>
                <a:spcPct val="80000"/>
              </a:lnSpc>
            </a:pPr>
            <a:r>
              <a:rPr lang="en-GB"/>
              <a:t>Dead micro-organisms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Harmless but induce immunity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E.g. typhoid, cholera</a:t>
            </a:r>
          </a:p>
          <a:p>
            <a:pPr eaLnBrk="1" hangingPunct="1">
              <a:lnSpc>
                <a:spcPct val="80000"/>
              </a:lnSpc>
            </a:pPr>
            <a:r>
              <a:rPr lang="en-GB"/>
              <a:t>Preparation of antigens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E.g. hepatitis B vaccine</a:t>
            </a:r>
          </a:p>
          <a:p>
            <a:pPr eaLnBrk="1" hangingPunct="1">
              <a:lnSpc>
                <a:spcPct val="80000"/>
              </a:lnSpc>
            </a:pPr>
            <a:r>
              <a:rPr lang="en-GB"/>
              <a:t>Harmless toxin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E.g. tetanus vaccine</a:t>
            </a:r>
          </a:p>
        </p:txBody>
      </p:sp>
    </p:spTree>
    <p:extLst>
      <p:ext uri="{BB962C8B-B14F-4D97-AF65-F5344CB8AC3E}">
        <p14:creationId xmlns:p14="http://schemas.microsoft.com/office/powerpoint/2010/main" val="52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Control of disease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Vaccinations can be used to control disease by providing immunity to all those at risk</a:t>
            </a:r>
          </a:p>
          <a:p>
            <a:pPr eaLnBrk="1" hangingPunct="1">
              <a:lnSpc>
                <a:spcPct val="90000"/>
              </a:lnSpc>
            </a:pPr>
            <a:r>
              <a:rPr lang="en-GB" b="1" smtClean="0"/>
              <a:t>Herd immunity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Use a vaccine to provide immunity to all of the population at risk</a:t>
            </a:r>
          </a:p>
          <a:p>
            <a:pPr eaLnBrk="1" hangingPunct="1">
              <a:lnSpc>
                <a:spcPct val="90000"/>
              </a:lnSpc>
            </a:pPr>
            <a:r>
              <a:rPr lang="en-GB" b="1" smtClean="0"/>
              <a:t>Ring immunity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Vaccinate everyone in surrounding area to prevent transmission of disease</a:t>
            </a:r>
          </a:p>
        </p:txBody>
      </p:sp>
    </p:spTree>
    <p:extLst>
      <p:ext uri="{BB962C8B-B14F-4D97-AF65-F5344CB8AC3E}">
        <p14:creationId xmlns:p14="http://schemas.microsoft.com/office/powerpoint/2010/main" val="29295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Influenza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/>
              <a:t>Viral disease of the respiratory system</a:t>
            </a:r>
          </a:p>
          <a:p>
            <a:pPr eaLnBrk="1" hangingPunct="1">
              <a:lnSpc>
                <a:spcPct val="80000"/>
              </a:lnSpc>
            </a:pPr>
            <a:r>
              <a:rPr lang="en-GB"/>
              <a:t>Associated with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Fever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Sore throat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Headache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Muscle pains</a:t>
            </a:r>
          </a:p>
          <a:p>
            <a:pPr lvl="1" eaLnBrk="1" hangingPunct="1">
              <a:lnSpc>
                <a:spcPct val="80000"/>
              </a:lnSpc>
            </a:pPr>
            <a:r>
              <a:rPr lang="en-GB"/>
              <a:t>Weakness</a:t>
            </a:r>
          </a:p>
          <a:p>
            <a:pPr eaLnBrk="1" hangingPunct="1">
              <a:lnSpc>
                <a:spcPct val="80000"/>
              </a:lnSpc>
            </a:pPr>
            <a:r>
              <a:rPr lang="en-GB"/>
              <a:t>Can lead to pneumonia</a:t>
            </a:r>
          </a:p>
          <a:p>
            <a:pPr eaLnBrk="1" hangingPunct="1">
              <a:lnSpc>
                <a:spcPct val="80000"/>
              </a:lnSpc>
            </a:pPr>
            <a:r>
              <a:rPr lang="en-GB"/>
              <a:t>Can be fatal</a:t>
            </a:r>
          </a:p>
          <a:p>
            <a:pPr eaLnBrk="1" hangingPunct="1">
              <a:lnSpc>
                <a:spcPct val="80000"/>
              </a:lnSpc>
            </a:pPr>
            <a:r>
              <a:rPr lang="en-GB"/>
              <a:t>New strains arise by mutations (some virulent)</a:t>
            </a:r>
          </a:p>
        </p:txBody>
      </p:sp>
    </p:spTree>
    <p:extLst>
      <p:ext uri="{BB962C8B-B14F-4D97-AF65-F5344CB8AC3E}">
        <p14:creationId xmlns:p14="http://schemas.microsoft.com/office/powerpoint/2010/main" val="498105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Definitions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Immune response</a:t>
            </a:r>
          </a:p>
          <a:p>
            <a:pPr lvl="1" eaLnBrk="1" hangingPunct="1"/>
            <a:r>
              <a:rPr lang="en-GB"/>
              <a:t>Specific response to a pathogen</a:t>
            </a:r>
          </a:p>
          <a:p>
            <a:pPr lvl="1" eaLnBrk="1" hangingPunct="1"/>
            <a:r>
              <a:rPr lang="en-GB"/>
              <a:t>Involves the action of lymphocytes and the production of antibodies</a:t>
            </a:r>
          </a:p>
          <a:p>
            <a:pPr eaLnBrk="1" hangingPunct="1"/>
            <a:r>
              <a:rPr lang="en-GB"/>
              <a:t>Antibodies</a:t>
            </a:r>
          </a:p>
          <a:p>
            <a:pPr lvl="1" eaLnBrk="1" hangingPunct="1"/>
            <a:r>
              <a:rPr lang="en-GB"/>
              <a:t>Protein molecules produced and released in response to a antigen</a:t>
            </a:r>
          </a:p>
          <a:p>
            <a:pPr eaLnBrk="1" hangingPunct="1"/>
            <a:r>
              <a:rPr lang="en-GB"/>
              <a:t>Antigen</a:t>
            </a:r>
          </a:p>
          <a:p>
            <a:pPr lvl="1" eaLnBrk="1" hangingPunct="1"/>
            <a:r>
              <a:rPr lang="en-GB"/>
              <a:t>Foreign molecule – protein or glycoprotein</a:t>
            </a:r>
          </a:p>
          <a:p>
            <a:pPr lvl="1" eaLnBrk="1" hangingPunct="1"/>
            <a:r>
              <a:rPr lang="en-GB"/>
              <a:t>Provokes an immune response</a:t>
            </a:r>
          </a:p>
        </p:txBody>
      </p:sp>
    </p:spTree>
    <p:extLst>
      <p:ext uri="{BB962C8B-B14F-4D97-AF65-F5344CB8AC3E}">
        <p14:creationId xmlns:p14="http://schemas.microsoft.com/office/powerpoint/2010/main" val="11948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5" descr="influen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7"/>
          <a:stretch>
            <a:fillRect/>
          </a:stretch>
        </p:blipFill>
        <p:spPr bwMode="auto">
          <a:xfrm>
            <a:off x="1524000" y="44451"/>
            <a:ext cx="9144000" cy="659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7779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vaccination programmes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Epidemic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Disease suddenly spreads rapidly to infect many people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Pandemic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Large scale outbreak of a disease</a:t>
            </a:r>
          </a:p>
          <a:p>
            <a:pPr lvl="1"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Governments research and try to predict which strains of flu are going to appear each year</a:t>
            </a:r>
          </a:p>
        </p:txBody>
      </p:sp>
    </p:spTree>
    <p:extLst>
      <p:ext uri="{BB962C8B-B14F-4D97-AF65-F5344CB8AC3E}">
        <p14:creationId xmlns:p14="http://schemas.microsoft.com/office/powerpoint/2010/main" val="14623734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/>
              <a:t>Vaccination programmes in UK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507413" cy="4525963"/>
          </a:xfrm>
        </p:spPr>
        <p:txBody>
          <a:bodyPr/>
          <a:lstStyle/>
          <a:p>
            <a:pPr eaLnBrk="1" hangingPunct="1"/>
            <a:r>
              <a:rPr lang="en-GB" smtClean="0"/>
              <a:t>All people aged over 65 </a:t>
            </a:r>
          </a:p>
          <a:p>
            <a:pPr eaLnBrk="1" hangingPunct="1"/>
            <a:r>
              <a:rPr lang="en-GB" smtClean="0"/>
              <a:t>Young people with asthma</a:t>
            </a:r>
          </a:p>
          <a:p>
            <a:pPr eaLnBrk="1" hangingPunct="1"/>
            <a:r>
              <a:rPr lang="en-GB" smtClean="0"/>
              <a:t>People who work in high-risk categories such as medical professionals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 strains of flu used in the immunisation programme change each year.</a:t>
            </a:r>
          </a:p>
        </p:txBody>
      </p:sp>
    </p:spTree>
    <p:extLst>
      <p:ext uri="{BB962C8B-B14F-4D97-AF65-F5344CB8AC3E}">
        <p14:creationId xmlns:p14="http://schemas.microsoft.com/office/powerpoint/2010/main" val="12698493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Outcomes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smtClean="0"/>
              <a:t>Outline possible new sources of medicines, with reference to microorganisms and plants and the need to maintain biodiversity.</a:t>
            </a:r>
          </a:p>
        </p:txBody>
      </p:sp>
    </p:spTree>
    <p:extLst>
      <p:ext uri="{BB962C8B-B14F-4D97-AF65-F5344CB8AC3E}">
        <p14:creationId xmlns:p14="http://schemas.microsoft.com/office/powerpoint/2010/main" val="15731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New Medicines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do we need new medicines</a:t>
            </a:r>
          </a:p>
          <a:p>
            <a:pPr lvl="1" eaLnBrk="1" hangingPunct="1"/>
            <a:r>
              <a:rPr lang="en-GB" smtClean="0"/>
              <a:t>Pathogens become resistant to existing drugs e.g. antibiotics</a:t>
            </a:r>
          </a:p>
          <a:p>
            <a:pPr lvl="1" eaLnBrk="1" hangingPunct="1"/>
            <a:r>
              <a:rPr lang="en-GB" smtClean="0"/>
              <a:t>New disease emerge</a:t>
            </a:r>
          </a:p>
          <a:p>
            <a:pPr lvl="1" eaLnBrk="1" hangingPunct="1"/>
            <a:r>
              <a:rPr lang="en-GB" smtClean="0"/>
              <a:t>New vaccines needed e.g. HIV</a:t>
            </a:r>
          </a:p>
          <a:p>
            <a:pPr lvl="1" eaLnBrk="1" hangingPunct="1"/>
            <a:r>
              <a:rPr lang="en-GB" smtClean="0"/>
              <a:t>Existing vaccines can be improved </a:t>
            </a:r>
          </a:p>
        </p:txBody>
      </p:sp>
    </p:spTree>
    <p:extLst>
      <p:ext uri="{BB962C8B-B14F-4D97-AF65-F5344CB8AC3E}">
        <p14:creationId xmlns:p14="http://schemas.microsoft.com/office/powerpoint/2010/main" val="10418008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Discovery of New Medicines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By accident</a:t>
            </a:r>
          </a:p>
          <a:p>
            <a:pPr lvl="1" eaLnBrk="1" hangingPunct="1"/>
            <a:r>
              <a:rPr lang="en-GB" smtClean="0"/>
              <a:t>E.g. Alexander Fleming and the discovery of penicillin</a:t>
            </a:r>
          </a:p>
          <a:p>
            <a:pPr eaLnBrk="1" hangingPunct="1"/>
            <a:r>
              <a:rPr lang="en-GB" smtClean="0"/>
              <a:t>Traditional medicine</a:t>
            </a:r>
          </a:p>
          <a:p>
            <a:pPr eaLnBrk="1" hangingPunct="1"/>
            <a:r>
              <a:rPr lang="en-GB" smtClean="0"/>
              <a:t>Anaesthetics</a:t>
            </a:r>
          </a:p>
          <a:p>
            <a:pPr eaLnBrk="1" hangingPunct="1"/>
            <a:r>
              <a:rPr lang="en-GB" smtClean="0"/>
              <a:t>Observation of wildlife</a:t>
            </a:r>
          </a:p>
          <a:p>
            <a:pPr eaLnBrk="1" hangingPunct="1"/>
            <a:r>
              <a:rPr lang="en-GB" smtClean="0"/>
              <a:t>Modern research</a:t>
            </a:r>
          </a:p>
        </p:txBody>
      </p:sp>
    </p:spTree>
    <p:extLst>
      <p:ext uri="{BB962C8B-B14F-4D97-AF65-F5344CB8AC3E}">
        <p14:creationId xmlns:p14="http://schemas.microsoft.com/office/powerpoint/2010/main" val="28552129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Natural medicines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Discovery of natural drugs has concentrated on tropical plants due to the great diversity of species in tropical rainforests</a:t>
            </a:r>
          </a:p>
          <a:p>
            <a:pPr eaLnBrk="1" hangingPunct="1"/>
            <a:r>
              <a:rPr lang="en-GB"/>
              <a:t>Examples</a:t>
            </a:r>
          </a:p>
          <a:p>
            <a:pPr lvl="1" eaLnBrk="1" hangingPunct="1"/>
            <a:r>
              <a:rPr lang="en-GB"/>
              <a:t>Madagascan periwinkle – anticancer </a:t>
            </a:r>
          </a:p>
          <a:p>
            <a:pPr lvl="1" eaLnBrk="1" hangingPunct="1"/>
            <a:r>
              <a:rPr lang="en-GB"/>
              <a:t>Sweet wormwood – antimalarial</a:t>
            </a:r>
          </a:p>
          <a:p>
            <a:pPr eaLnBrk="1" hangingPunct="1"/>
            <a:r>
              <a:rPr lang="en-GB"/>
              <a:t>It is important that plant species do not become extinct before we can discover their value.</a:t>
            </a:r>
          </a:p>
        </p:txBody>
      </p:sp>
    </p:spTree>
    <p:extLst>
      <p:ext uri="{BB962C8B-B14F-4D97-AF65-F5344CB8AC3E}">
        <p14:creationId xmlns:p14="http://schemas.microsoft.com/office/powerpoint/2010/main" val="29711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Primary Defences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body’s primary defences attempt to stop pathogens from entering body tissues</a:t>
            </a:r>
          </a:p>
          <a:p>
            <a:pPr eaLnBrk="1" hangingPunct="1"/>
            <a:r>
              <a:rPr lang="en-GB" smtClean="0"/>
              <a:t>This includes</a:t>
            </a:r>
          </a:p>
          <a:p>
            <a:pPr lvl="1" eaLnBrk="1" hangingPunct="1"/>
            <a:r>
              <a:rPr lang="en-GB" smtClean="0"/>
              <a:t>The skin (epidermis)</a:t>
            </a:r>
          </a:p>
          <a:p>
            <a:pPr lvl="1" eaLnBrk="1" hangingPunct="1"/>
            <a:r>
              <a:rPr lang="en-GB" smtClean="0"/>
              <a:t>Mucous membranes</a:t>
            </a:r>
          </a:p>
          <a:p>
            <a:pPr lvl="1" eaLnBrk="1" hangingPunct="1"/>
            <a:r>
              <a:rPr lang="en-GB" smtClean="0"/>
              <a:t>Eyes protected with tears</a:t>
            </a:r>
          </a:p>
          <a:p>
            <a:pPr lvl="1" eaLnBrk="1" hangingPunct="1"/>
            <a:r>
              <a:rPr lang="en-GB" smtClean="0"/>
              <a:t>Ear canal lined with wax</a:t>
            </a:r>
          </a:p>
        </p:txBody>
      </p:sp>
    </p:spTree>
    <p:extLst>
      <p:ext uri="{BB962C8B-B14F-4D97-AF65-F5344CB8AC3E}">
        <p14:creationId xmlns:p14="http://schemas.microsoft.com/office/powerpoint/2010/main" val="21895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Epidermis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outer layer of the epidermis is a layer of dead cells which contain the fibrous protein </a:t>
            </a:r>
            <a:r>
              <a:rPr lang="en-GB" b="1" smtClean="0"/>
              <a:t>keratin.</a:t>
            </a:r>
          </a:p>
          <a:p>
            <a:pPr eaLnBrk="1" hangingPunct="1"/>
            <a:r>
              <a:rPr lang="en-GB" smtClean="0"/>
              <a:t>These cells are produced in the process </a:t>
            </a:r>
            <a:r>
              <a:rPr lang="en-GB" b="1" smtClean="0"/>
              <a:t>keratinisation</a:t>
            </a:r>
            <a:r>
              <a:rPr lang="en-GB" smtClean="0"/>
              <a:t> – the cells dry out and the cytoplasm is replaced with keratin.</a:t>
            </a:r>
          </a:p>
          <a:p>
            <a:pPr eaLnBrk="1" hangingPunct="1"/>
            <a:r>
              <a:rPr lang="en-GB" smtClean="0"/>
              <a:t>This layer of cells acts as a barrier</a:t>
            </a:r>
          </a:p>
        </p:txBody>
      </p:sp>
    </p:spTree>
    <p:extLst>
      <p:ext uri="{BB962C8B-B14F-4D97-AF65-F5344CB8AC3E}">
        <p14:creationId xmlns:p14="http://schemas.microsoft.com/office/powerpoint/2010/main" val="428720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Mucous membranes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Mucous membranes protect surfaces which are at risk of infection</a:t>
            </a:r>
          </a:p>
          <a:p>
            <a:pPr eaLnBrk="1" hangingPunct="1"/>
            <a:r>
              <a:rPr lang="en-GB"/>
              <a:t>Mucus is secreted by the epithelial linings of airways, digestive system and reproductive systems</a:t>
            </a:r>
          </a:p>
          <a:p>
            <a:pPr eaLnBrk="1" hangingPunct="1"/>
            <a:r>
              <a:rPr lang="en-GB"/>
              <a:t>In the airways ciliated cells move mucus up to the mouths where it can be swallowed</a:t>
            </a:r>
          </a:p>
          <a:p>
            <a:pPr eaLnBrk="1" hangingPunct="1"/>
            <a:r>
              <a:rPr lang="en-GB"/>
              <a:t>In the stomach, hydrochloric acid kills most pathogens that we ingest.</a:t>
            </a:r>
          </a:p>
        </p:txBody>
      </p:sp>
    </p:spTree>
    <p:extLst>
      <p:ext uri="{BB962C8B-B14F-4D97-AF65-F5344CB8AC3E}">
        <p14:creationId xmlns:p14="http://schemas.microsoft.com/office/powerpoint/2010/main" val="28342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Secondary Defences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Non-specific immune response</a:t>
            </a:r>
          </a:p>
          <a:p>
            <a:pPr lvl="1" eaLnBrk="1" hangingPunct="1"/>
            <a:r>
              <a:rPr lang="en-GB" smtClean="0"/>
              <a:t>Phagocytes</a:t>
            </a:r>
          </a:p>
          <a:p>
            <a:pPr lvl="1" eaLnBrk="1" hangingPunct="1"/>
            <a:endParaRPr lang="en-GB" smtClean="0"/>
          </a:p>
          <a:p>
            <a:pPr eaLnBrk="1" hangingPunct="1"/>
            <a:r>
              <a:rPr lang="en-GB" smtClean="0"/>
              <a:t>Specific Immune response</a:t>
            </a:r>
          </a:p>
          <a:p>
            <a:pPr lvl="1" eaLnBrk="1" hangingPunct="1"/>
            <a:r>
              <a:rPr lang="en-GB" smtClean="0"/>
              <a:t>B and T lymphocytes</a:t>
            </a:r>
          </a:p>
          <a:p>
            <a:pPr lvl="1" eaLnBrk="1" hangingPunct="1"/>
            <a:r>
              <a:rPr lang="en-GB" smtClean="0"/>
              <a:t>Antibody production</a:t>
            </a:r>
          </a:p>
        </p:txBody>
      </p:sp>
    </p:spTree>
    <p:extLst>
      <p:ext uri="{BB962C8B-B14F-4D97-AF65-F5344CB8AC3E}">
        <p14:creationId xmlns:p14="http://schemas.microsoft.com/office/powerpoint/2010/main" val="24426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Phagocytosis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Phagocytes engulf and digest pathogenic cells</a:t>
            </a:r>
          </a:p>
          <a:p>
            <a:pPr eaLnBrk="1" hangingPunct="1"/>
            <a:r>
              <a:rPr lang="en-GB"/>
              <a:t>Neutrophils </a:t>
            </a:r>
          </a:p>
          <a:p>
            <a:pPr lvl="1" eaLnBrk="1" hangingPunct="1"/>
            <a:r>
              <a:rPr lang="en-GB"/>
              <a:t>found in the blood and body tissues</a:t>
            </a:r>
          </a:p>
          <a:p>
            <a:pPr lvl="1" eaLnBrk="1" hangingPunct="1"/>
            <a:r>
              <a:rPr lang="en-GB"/>
              <a:t>Collect at an area of infection </a:t>
            </a:r>
          </a:p>
          <a:p>
            <a:pPr eaLnBrk="1" hangingPunct="1"/>
            <a:r>
              <a:rPr lang="en-GB"/>
              <a:t>Macrophages </a:t>
            </a:r>
          </a:p>
          <a:p>
            <a:pPr lvl="1" eaLnBrk="1" hangingPunct="1"/>
            <a:r>
              <a:rPr lang="en-GB"/>
              <a:t>Travel in blood as monocytes</a:t>
            </a:r>
          </a:p>
          <a:p>
            <a:pPr lvl="1" eaLnBrk="1" hangingPunct="1"/>
            <a:r>
              <a:rPr lang="en-GB"/>
              <a:t>settle into the lymph nodes where they develop</a:t>
            </a:r>
          </a:p>
          <a:p>
            <a:pPr lvl="1" eaLnBrk="1" hangingPunct="1"/>
            <a:r>
              <a:rPr lang="en-GB"/>
              <a:t>Stimulates production of T lymphocytes</a:t>
            </a:r>
          </a:p>
        </p:txBody>
      </p:sp>
    </p:spTree>
    <p:extLst>
      <p:ext uri="{BB962C8B-B14F-4D97-AF65-F5344CB8AC3E}">
        <p14:creationId xmlns:p14="http://schemas.microsoft.com/office/powerpoint/2010/main" val="17365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1" ma:contentTypeDescription="Create a new document." ma:contentTypeScope="" ma:versionID="599697c53f3d6bcda38da4d32024b115">
  <xsd:schema xmlns:xsd="http://www.w3.org/2001/XMLSchema" xmlns:xs="http://www.w3.org/2001/XMLSchema" xmlns:p="http://schemas.microsoft.com/office/2006/metadata/properties" xmlns:ns2="ee397680-f190-4e6d-8975-a255f171bc32" targetNamespace="http://schemas.microsoft.com/office/2006/metadata/properties" ma:root="true" ma:fieldsID="464858e16ac1ec8bb2944eff12a94134" ns2:_="">
    <xsd:import namespace="ee397680-f190-4e6d-8975-a255f171b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97680-f190-4e6d-8975-a255f171b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97680-f190-4e6d-8975-a255f171bc32">ETH6UF54TUJK-1-106188</_dlc_DocId>
    <_dlc_DocIdUrl xmlns="ee397680-f190-4e6d-8975-a255f171bc32">
      <Url>https://myportal.harris-net.org.uk/hagr/shared1/_layouts/15/DocIdRedir.aspx?ID=ETH6UF54TUJK-1-106188</Url>
      <Description>ETH6UF54TUJK-1-106188</Description>
    </_dlc_DocIdUrl>
  </documentManagement>
</p:properties>
</file>

<file path=customXml/itemProps1.xml><?xml version="1.0" encoding="utf-8"?>
<ds:datastoreItem xmlns:ds="http://schemas.openxmlformats.org/officeDocument/2006/customXml" ds:itemID="{DDB7619F-95A6-4C07-8F02-A33132DE9434}"/>
</file>

<file path=customXml/itemProps2.xml><?xml version="1.0" encoding="utf-8"?>
<ds:datastoreItem xmlns:ds="http://schemas.openxmlformats.org/officeDocument/2006/customXml" ds:itemID="{686915D4-3375-4E48-955F-87418E9B2F33}"/>
</file>

<file path=customXml/itemProps3.xml><?xml version="1.0" encoding="utf-8"?>
<ds:datastoreItem xmlns:ds="http://schemas.openxmlformats.org/officeDocument/2006/customXml" ds:itemID="{E0D23F03-3FC9-42E8-969D-B74D3C811304}"/>
</file>

<file path=customXml/itemProps4.xml><?xml version="1.0" encoding="utf-8"?>
<ds:datastoreItem xmlns:ds="http://schemas.openxmlformats.org/officeDocument/2006/customXml" ds:itemID="{C5496E2F-3162-4403-9D9B-D24303CB9C7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1293</Words>
  <Application>Microsoft Office PowerPoint</Application>
  <PresentationFormat>Widescreen</PresentationFormat>
  <Paragraphs>288</Paragraphs>
  <Slides>46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Century Gothic</vt:lpstr>
      <vt:lpstr>Office Theme</vt:lpstr>
      <vt:lpstr>PowerPoint Presentation</vt:lpstr>
      <vt:lpstr>Monday 10th March 2014 Immunity</vt:lpstr>
      <vt:lpstr>Learning Outcomes</vt:lpstr>
      <vt:lpstr>Definitions</vt:lpstr>
      <vt:lpstr>Primary Defences</vt:lpstr>
      <vt:lpstr>Epidermis</vt:lpstr>
      <vt:lpstr>Mucous membranes</vt:lpstr>
      <vt:lpstr>Secondary Defences</vt:lpstr>
      <vt:lpstr>Phagocytosis</vt:lpstr>
      <vt:lpstr>Phagocyte - photographs</vt:lpstr>
      <vt:lpstr>Stages in phagocytosis</vt:lpstr>
      <vt:lpstr>Phagocytosis Animations</vt:lpstr>
      <vt:lpstr>Stages of Phagocytosis</vt:lpstr>
      <vt:lpstr>Learning Outcomes</vt:lpstr>
      <vt:lpstr>Specific Immune response</vt:lpstr>
      <vt:lpstr>Specific Immune response</vt:lpstr>
      <vt:lpstr>Immune Response</vt:lpstr>
      <vt:lpstr>Immune response</vt:lpstr>
      <vt:lpstr>T-lymphocytes</vt:lpstr>
      <vt:lpstr>B lymphocytes</vt:lpstr>
      <vt:lpstr>Cell signalling in immune response</vt:lpstr>
      <vt:lpstr>Stages in immune response</vt:lpstr>
      <vt:lpstr>Antibodies</vt:lpstr>
      <vt:lpstr>Antibody structure</vt:lpstr>
      <vt:lpstr>Mode of action of antibodies</vt:lpstr>
      <vt:lpstr>Learning outcome</vt:lpstr>
      <vt:lpstr>Primary Immune response</vt:lpstr>
      <vt:lpstr>Secondary immune response</vt:lpstr>
      <vt:lpstr>Primary and secondary immune response</vt:lpstr>
      <vt:lpstr>Learning Outcomes</vt:lpstr>
      <vt:lpstr>Monday 17th March 2014 Vaccination </vt:lpstr>
      <vt:lpstr>PowerPoint Presentation</vt:lpstr>
      <vt:lpstr>PowerPoint Presentation</vt:lpstr>
      <vt:lpstr>Immunity</vt:lpstr>
      <vt:lpstr>Immunity</vt:lpstr>
      <vt:lpstr>Vaccination</vt:lpstr>
      <vt:lpstr>Antigenic material</vt:lpstr>
      <vt:lpstr>Control of disease</vt:lpstr>
      <vt:lpstr>Influenza</vt:lpstr>
      <vt:lpstr>PowerPoint Presentation</vt:lpstr>
      <vt:lpstr>vaccination programmes</vt:lpstr>
      <vt:lpstr>Vaccination programmes in UK</vt:lpstr>
      <vt:lpstr>Learning Outcomes</vt:lpstr>
      <vt:lpstr>New Medicines</vt:lpstr>
      <vt:lpstr>Discovery of New Medicines</vt:lpstr>
      <vt:lpstr>Natural medicines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Bushay (HAGR)</dc:creator>
  <cp:lastModifiedBy>Daniel Bushay (HAGR)</cp:lastModifiedBy>
  <cp:revision>1</cp:revision>
  <dcterms:created xsi:type="dcterms:W3CDTF">2014-03-19T13:40:20Z</dcterms:created>
  <dcterms:modified xsi:type="dcterms:W3CDTF">2014-03-19T13:40:50Z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0x0101007B0072994B1EBD47A20D76CDA9371EA7</vt:lpwstr>
  </property>
  <property fmtid="{D5CDD505-2E9C-101B-9397-08002B2CF9AE}" pid="3" name="_dlc_DocIdItemGuid">
    <vt:lpwstr>f59605ca-0cf2-4538-987d-68bc9a47717c</vt:lpwstr>
  </property>
</Properties>
</file>