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9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70470-B6BD-436D-97BA-C9D4D0ABB252}"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208924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70470-B6BD-436D-97BA-C9D4D0ABB252}"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82944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70470-B6BD-436D-97BA-C9D4D0ABB252}"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31158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70470-B6BD-436D-97BA-C9D4D0ABB252}"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34714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70470-B6BD-436D-97BA-C9D4D0ABB252}"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27943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70470-B6BD-436D-97BA-C9D4D0ABB252}"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165310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70470-B6BD-436D-97BA-C9D4D0ABB252}" type="datetimeFigureOut">
              <a:rPr lang="en-GB" smtClean="0"/>
              <a:t>04/06/2014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25192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70470-B6BD-436D-97BA-C9D4D0ABB252}" type="datetimeFigureOut">
              <a:rPr lang="en-GB" smtClean="0"/>
              <a:t>04/06/2014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16413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0470-B6BD-436D-97BA-C9D4D0ABB252}" type="datetimeFigureOut">
              <a:rPr lang="en-GB" smtClean="0"/>
              <a:t>04/06/2014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29843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0470-B6BD-436D-97BA-C9D4D0ABB252}"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373937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0470-B6BD-436D-97BA-C9D4D0ABB252}"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1BA1DC-5F47-4250-B9F5-5C7BA6D14BF4}" type="slidenum">
              <a:rPr lang="en-GB" smtClean="0"/>
              <a:t>‹#›</a:t>
            </a:fld>
            <a:endParaRPr lang="en-GB"/>
          </a:p>
        </p:txBody>
      </p:sp>
    </p:spTree>
    <p:extLst>
      <p:ext uri="{BB962C8B-B14F-4D97-AF65-F5344CB8AC3E}">
        <p14:creationId xmlns:p14="http://schemas.microsoft.com/office/powerpoint/2010/main" val="189190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70470-B6BD-436D-97BA-C9D4D0ABB252}" type="datetimeFigureOut">
              <a:rPr lang="en-GB" smtClean="0"/>
              <a:t>04/06/2014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BA1DC-5F47-4250-B9F5-5C7BA6D14BF4}" type="slidenum">
              <a:rPr lang="en-GB" smtClean="0"/>
              <a:t>‹#›</a:t>
            </a:fld>
            <a:endParaRPr lang="en-GB"/>
          </a:p>
        </p:txBody>
      </p:sp>
    </p:spTree>
    <p:extLst>
      <p:ext uri="{BB962C8B-B14F-4D97-AF65-F5344CB8AC3E}">
        <p14:creationId xmlns:p14="http://schemas.microsoft.com/office/powerpoint/2010/main" val="209891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ews.bbc.co.uk/1/hi/6261509.stm?l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395" t="6688" r="10872" b="7672"/>
          <a:stretch/>
        </p:blipFill>
        <p:spPr>
          <a:xfrm>
            <a:off x="2135560" y="557595"/>
            <a:ext cx="7776864" cy="6264696"/>
          </a:xfrm>
          <a:prstGeom prst="rect">
            <a:avLst/>
          </a:prstGeom>
        </p:spPr>
      </p:pic>
      <p:sp>
        <p:nvSpPr>
          <p:cNvPr id="2" name="TextBox 1"/>
          <p:cNvSpPr txBox="1"/>
          <p:nvPr/>
        </p:nvSpPr>
        <p:spPr>
          <a:xfrm>
            <a:off x="2639616" y="188640"/>
            <a:ext cx="6768752" cy="369332"/>
          </a:xfrm>
          <a:prstGeom prst="rect">
            <a:avLst/>
          </a:prstGeom>
          <a:noFill/>
        </p:spPr>
        <p:txBody>
          <a:bodyPr wrap="square" rtlCol="0">
            <a:spAutoFit/>
          </a:bodyPr>
          <a:lstStyle/>
          <a:p>
            <a:r>
              <a:rPr lang="en-GB" dirty="0"/>
              <a:t>Encouraging pre/ post reading with clear outcomes</a:t>
            </a:r>
            <a:endParaRPr lang="en-GB" dirty="0"/>
          </a:p>
        </p:txBody>
      </p:sp>
    </p:spTree>
    <p:extLst>
      <p:ext uri="{BB962C8B-B14F-4D97-AF65-F5344CB8AC3E}">
        <p14:creationId xmlns:p14="http://schemas.microsoft.com/office/powerpoint/2010/main" val="427263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The Kidney</a:t>
            </a:r>
            <a:endParaRPr lang="en-GB" dirty="0">
              <a:solidFill>
                <a:schemeClr val="accent1">
                  <a:satMod val="150000"/>
                </a:schemeClr>
              </a:solidFill>
            </a:endParaRPr>
          </a:p>
        </p:txBody>
      </p:sp>
      <p:sp>
        <p:nvSpPr>
          <p:cNvPr id="16387" name="Content Placeholder 2"/>
          <p:cNvSpPr>
            <a:spLocks noGrp="1"/>
          </p:cNvSpPr>
          <p:nvPr>
            <p:ph idx="1"/>
          </p:nvPr>
        </p:nvSpPr>
        <p:spPr/>
        <p:txBody>
          <a:bodyPr/>
          <a:lstStyle/>
          <a:p>
            <a:endParaRPr lang="en-GB" altLang="en-US" smtClean="0"/>
          </a:p>
        </p:txBody>
      </p:sp>
      <p:sp>
        <p:nvSpPr>
          <p:cNvPr id="5" name="Rectangle 4"/>
          <p:cNvSpPr/>
          <p:nvPr/>
        </p:nvSpPr>
        <p:spPr>
          <a:xfrm>
            <a:off x="3810000" y="2143126"/>
            <a:ext cx="1214438"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238500" y="3429001"/>
            <a:ext cx="1500188"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3167064" y="4857750"/>
            <a:ext cx="1214437" cy="142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7810500" y="1571625"/>
            <a:ext cx="1214438" cy="2357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7810500" y="5643564"/>
            <a:ext cx="1214438"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3" name="Picture 10" descr="\\Ntserver\thornes\597_Sep Sci Biol TRP\597_artwork\PPT images\B3.02.05d_KidneyF_AW597_ppt.jpg"/>
          <p:cNvPicPr>
            <a:picLocks noChangeAspect="1" noChangeArrowheads="1"/>
          </p:cNvPicPr>
          <p:nvPr/>
        </p:nvPicPr>
        <p:blipFill>
          <a:blip r:embed="rId2">
            <a:extLst>
              <a:ext uri="{28A0092B-C50C-407E-A947-70E740481C1C}">
                <a14:useLocalDpi xmlns:a14="http://schemas.microsoft.com/office/drawing/2010/main" val="0"/>
              </a:ext>
            </a:extLst>
          </a:blip>
          <a:srcRect r="59375" b="21980"/>
          <a:stretch>
            <a:fillRect/>
          </a:stretch>
        </p:blipFill>
        <p:spPr bwMode="auto">
          <a:xfrm>
            <a:off x="3167063" y="1500189"/>
            <a:ext cx="600075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546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What is urine?</a:t>
            </a:r>
            <a:endParaRPr lang="en-GB" dirty="0">
              <a:solidFill>
                <a:schemeClr val="accent1">
                  <a:satMod val="150000"/>
                </a:schemeClr>
              </a:solidFill>
            </a:endParaRPr>
          </a:p>
        </p:txBody>
      </p:sp>
      <p:sp>
        <p:nvSpPr>
          <p:cNvPr id="17411" name="Content Placeholder 2"/>
          <p:cNvSpPr>
            <a:spLocks noGrp="1"/>
          </p:cNvSpPr>
          <p:nvPr>
            <p:ph idx="1"/>
          </p:nvPr>
        </p:nvSpPr>
        <p:spPr/>
        <p:txBody>
          <a:bodyPr/>
          <a:lstStyle/>
          <a:p>
            <a:r>
              <a:rPr lang="en-GB" altLang="en-US" smtClean="0"/>
              <a:t>Excretion from the body</a:t>
            </a:r>
          </a:p>
          <a:p>
            <a:r>
              <a:rPr lang="en-GB" altLang="en-US" smtClean="0"/>
              <a:t>Mainly consists of </a:t>
            </a:r>
          </a:p>
          <a:p>
            <a:pPr lvl="1"/>
            <a:r>
              <a:rPr lang="en-GB" altLang="en-US" smtClean="0"/>
              <a:t>UREA</a:t>
            </a:r>
          </a:p>
          <a:p>
            <a:pPr lvl="1"/>
            <a:r>
              <a:rPr lang="en-GB" altLang="en-US" smtClean="0"/>
              <a:t>Excess salt</a:t>
            </a:r>
          </a:p>
          <a:p>
            <a:pPr lvl="1"/>
            <a:r>
              <a:rPr lang="en-GB" altLang="en-US" smtClean="0"/>
              <a:t>Water</a:t>
            </a:r>
          </a:p>
        </p:txBody>
      </p:sp>
    </p:spTree>
    <p:extLst>
      <p:ext uri="{BB962C8B-B14F-4D97-AF65-F5344CB8AC3E}">
        <p14:creationId xmlns:p14="http://schemas.microsoft.com/office/powerpoint/2010/main" val="12064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The </a:t>
            </a:r>
            <a:r>
              <a:rPr lang="en-GB" dirty="0" err="1" smtClean="0">
                <a:solidFill>
                  <a:schemeClr val="accent1">
                    <a:satMod val="150000"/>
                  </a:schemeClr>
                </a:solidFill>
              </a:rPr>
              <a:t>Nephron</a:t>
            </a:r>
            <a:endParaRPr lang="en-GB" dirty="0">
              <a:solidFill>
                <a:schemeClr val="accent1">
                  <a:satMod val="150000"/>
                </a:schemeClr>
              </a:solidFill>
            </a:endParaRPr>
          </a:p>
        </p:txBody>
      </p:sp>
      <p:sp>
        <p:nvSpPr>
          <p:cNvPr id="18435" name="Content Placeholder 2"/>
          <p:cNvSpPr>
            <a:spLocks noGrp="1"/>
          </p:cNvSpPr>
          <p:nvPr>
            <p:ph idx="1"/>
          </p:nvPr>
        </p:nvSpPr>
        <p:spPr/>
        <p:txBody>
          <a:bodyPr/>
          <a:lstStyle/>
          <a:p>
            <a:endParaRPr lang="en-GB" altLang="en-US" smtClean="0"/>
          </a:p>
        </p:txBody>
      </p:sp>
      <p:sp>
        <p:nvSpPr>
          <p:cNvPr id="5" name="Rectangle 4"/>
          <p:cNvSpPr/>
          <p:nvPr/>
        </p:nvSpPr>
        <p:spPr>
          <a:xfrm>
            <a:off x="7310439" y="1928814"/>
            <a:ext cx="1214437" cy="157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238500" y="1571625"/>
            <a:ext cx="3500438"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8" name="Picture 10" descr="\\Ntserver\thornes\597_Sep Sci Biol TRP\597_artwork\PPT images\B3.02.05d_KidneyF_AW597_ppt.jpg"/>
          <p:cNvPicPr>
            <a:picLocks noChangeAspect="1" noChangeArrowheads="1"/>
          </p:cNvPicPr>
          <p:nvPr/>
        </p:nvPicPr>
        <p:blipFill>
          <a:blip r:embed="rId2">
            <a:extLst>
              <a:ext uri="{28A0092B-C50C-407E-A947-70E740481C1C}">
                <a14:useLocalDpi xmlns:a14="http://schemas.microsoft.com/office/drawing/2010/main" val="0"/>
              </a:ext>
            </a:extLst>
          </a:blip>
          <a:srcRect l="40105" t="-620" b="13242"/>
          <a:stretch>
            <a:fillRect/>
          </a:stretch>
        </p:blipFill>
        <p:spPr bwMode="auto">
          <a:xfrm>
            <a:off x="2452688" y="1500188"/>
            <a:ext cx="821531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294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Selective </a:t>
            </a:r>
            <a:r>
              <a:rPr lang="en-GB" dirty="0" err="1" smtClean="0">
                <a:solidFill>
                  <a:schemeClr val="accent1">
                    <a:satMod val="150000"/>
                  </a:schemeClr>
                </a:solidFill>
              </a:rPr>
              <a:t>reabsorption</a:t>
            </a:r>
            <a:endParaRPr lang="en-GB" dirty="0">
              <a:solidFill>
                <a:schemeClr val="accent1">
                  <a:satMod val="150000"/>
                </a:schemeClr>
              </a:solidFill>
            </a:endParaRPr>
          </a:p>
        </p:txBody>
      </p:sp>
      <p:sp>
        <p:nvSpPr>
          <p:cNvPr id="19459" name="Content Placeholder 2"/>
          <p:cNvSpPr>
            <a:spLocks noGrp="1"/>
          </p:cNvSpPr>
          <p:nvPr>
            <p:ph idx="1"/>
          </p:nvPr>
        </p:nvSpPr>
        <p:spPr/>
        <p:txBody>
          <a:bodyPr/>
          <a:lstStyle/>
          <a:p>
            <a:r>
              <a:rPr lang="en-GB" altLang="en-US" smtClean="0"/>
              <a:t>Blood enters nephron</a:t>
            </a:r>
          </a:p>
          <a:p>
            <a:r>
              <a:rPr lang="en-GB" altLang="en-US" smtClean="0"/>
              <a:t>Placed under high pressure in the </a:t>
            </a:r>
            <a:r>
              <a:rPr lang="en-GB" altLang="en-US" b="1" smtClean="0"/>
              <a:t>glomerulus</a:t>
            </a:r>
            <a:r>
              <a:rPr lang="en-GB" altLang="en-US" smtClean="0"/>
              <a:t> </a:t>
            </a:r>
          </a:p>
          <a:p>
            <a:r>
              <a:rPr lang="en-GB" altLang="en-US" smtClean="0"/>
              <a:t>Water and salt reabsorbed back into blood</a:t>
            </a:r>
          </a:p>
          <a:p>
            <a:r>
              <a:rPr lang="en-GB" altLang="en-US" smtClean="0"/>
              <a:t>Remaining liquid moves to bladder through ureter</a:t>
            </a:r>
          </a:p>
          <a:p>
            <a:endParaRPr lang="en-GB" altLang="en-US" smtClean="0"/>
          </a:p>
          <a:p>
            <a:r>
              <a:rPr lang="en-GB" altLang="en-US" smtClean="0"/>
              <a:t>The amount of water reabsorbed is controlled by ADH</a:t>
            </a:r>
          </a:p>
          <a:p>
            <a:endParaRPr lang="en-GB" altLang="en-US" smtClean="0"/>
          </a:p>
        </p:txBody>
      </p:sp>
    </p:spTree>
    <p:extLst>
      <p:ext uri="{BB962C8B-B14F-4D97-AF65-F5344CB8AC3E}">
        <p14:creationId xmlns:p14="http://schemas.microsoft.com/office/powerpoint/2010/main" val="357975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Problems</a:t>
            </a:r>
            <a:endParaRPr lang="en-GB" dirty="0">
              <a:solidFill>
                <a:schemeClr val="accent1">
                  <a:satMod val="150000"/>
                </a:schemeClr>
              </a:solidFill>
            </a:endParaRPr>
          </a:p>
        </p:txBody>
      </p:sp>
      <p:sp>
        <p:nvSpPr>
          <p:cNvPr id="20483" name="Content Placeholder 2"/>
          <p:cNvSpPr>
            <a:spLocks noGrp="1"/>
          </p:cNvSpPr>
          <p:nvPr>
            <p:ph idx="1"/>
          </p:nvPr>
        </p:nvSpPr>
        <p:spPr/>
        <p:txBody>
          <a:bodyPr/>
          <a:lstStyle/>
          <a:p>
            <a:r>
              <a:rPr lang="en-GB" altLang="en-US" smtClean="0"/>
              <a:t>Too high salt and minerals in diet</a:t>
            </a:r>
          </a:p>
          <a:p>
            <a:pPr lvl="1"/>
            <a:r>
              <a:rPr lang="en-GB" altLang="en-US" smtClean="0">
                <a:sym typeface="Wingdings" panose="05000000000000000000" pitchFamily="2" charset="2"/>
              </a:rPr>
              <a:t> Solids precipitating out – Kidney stones</a:t>
            </a:r>
          </a:p>
          <a:p>
            <a:r>
              <a:rPr lang="en-GB" altLang="en-US" smtClean="0">
                <a:sym typeface="Wingdings" panose="05000000000000000000" pitchFamily="2" charset="2"/>
              </a:rPr>
              <a:t>Physical assault on kidneys</a:t>
            </a:r>
          </a:p>
          <a:p>
            <a:pPr lvl="1"/>
            <a:r>
              <a:rPr lang="en-GB" altLang="en-US" smtClean="0">
                <a:sym typeface="Wingdings" panose="05000000000000000000" pitchFamily="2" charset="2"/>
              </a:rPr>
              <a:t> damage to kidney tissue resulting in blood in urine</a:t>
            </a:r>
          </a:p>
          <a:p>
            <a:r>
              <a:rPr lang="en-GB" altLang="en-US" smtClean="0">
                <a:sym typeface="Wingdings" panose="05000000000000000000" pitchFamily="2" charset="2"/>
              </a:rPr>
              <a:t>Too much water</a:t>
            </a:r>
          </a:p>
          <a:p>
            <a:pPr lvl="1"/>
            <a:r>
              <a:rPr lang="en-GB" altLang="en-US" smtClean="0">
                <a:sym typeface="Wingdings" panose="05000000000000000000" pitchFamily="2" charset="2"/>
              </a:rPr>
              <a:t> Renal failure as kidneys cannot cope with workload</a:t>
            </a:r>
            <a:endParaRPr lang="en-GB" altLang="en-US" smtClean="0"/>
          </a:p>
        </p:txBody>
      </p:sp>
    </p:spTree>
    <p:extLst>
      <p:ext uri="{BB962C8B-B14F-4D97-AF65-F5344CB8AC3E}">
        <p14:creationId xmlns:p14="http://schemas.microsoft.com/office/powerpoint/2010/main" val="800169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5"/>
            <a:ext cx="8229600" cy="1252538"/>
          </a:xfrm>
        </p:spPr>
        <p:txBody>
          <a:bodyPr/>
          <a:lstStyle/>
          <a:p>
            <a:pPr>
              <a:defRPr/>
            </a:pPr>
            <a:endParaRPr lang="en-GB">
              <a:solidFill>
                <a:schemeClr val="accent1">
                  <a:satMod val="150000"/>
                </a:schemeClr>
              </a:solidFill>
            </a:endParaRPr>
          </a:p>
        </p:txBody>
      </p:sp>
      <p:sp>
        <p:nvSpPr>
          <p:cNvPr id="21507" name="Content Placeholder 2"/>
          <p:cNvSpPr>
            <a:spLocks noGrp="1"/>
          </p:cNvSpPr>
          <p:nvPr>
            <p:ph idx="1"/>
          </p:nvPr>
        </p:nvSpPr>
        <p:spPr/>
        <p:txBody>
          <a:bodyPr/>
          <a:lstStyle/>
          <a:p>
            <a:r>
              <a:rPr lang="en-GB" altLang="en-US" smtClean="0">
                <a:hlinkClick r:id="rId2"/>
              </a:rPr>
              <a:t>http://news.bbc.co.uk/1/hi/6261509.stm?lsm</a:t>
            </a:r>
            <a:endParaRPr lang="en-GB" altLang="en-US" smtClean="0"/>
          </a:p>
          <a:p>
            <a:endParaRPr lang="en-GB" altLang="en-US" smtClean="0"/>
          </a:p>
        </p:txBody>
      </p:sp>
    </p:spTree>
    <p:extLst>
      <p:ext uri="{BB962C8B-B14F-4D97-AF65-F5344CB8AC3E}">
        <p14:creationId xmlns:p14="http://schemas.microsoft.com/office/powerpoint/2010/main" val="1275287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760663" y="1628776"/>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a:t>http://www.youtube.com/watch?v=cc8sUv2SuaY</a:t>
            </a:r>
          </a:p>
        </p:txBody>
      </p:sp>
      <p:sp>
        <p:nvSpPr>
          <p:cNvPr id="22531" name="Rectangle 2"/>
          <p:cNvSpPr>
            <a:spLocks noChangeArrowheads="1"/>
          </p:cNvSpPr>
          <p:nvPr/>
        </p:nvSpPr>
        <p:spPr bwMode="auto">
          <a:xfrm>
            <a:off x="2767013" y="288925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a:t>http://www.youtube.com/watch?v=su2wiW1q6OA</a:t>
            </a:r>
          </a:p>
        </p:txBody>
      </p:sp>
      <p:sp>
        <p:nvSpPr>
          <p:cNvPr id="22532" name="TextBox 3"/>
          <p:cNvSpPr txBox="1">
            <a:spLocks noChangeArrowheads="1"/>
          </p:cNvSpPr>
          <p:nvPr/>
        </p:nvSpPr>
        <p:spPr bwMode="auto">
          <a:xfrm>
            <a:off x="2767013" y="728663"/>
            <a:ext cx="5084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a:t>Pre/ Post watching</a:t>
            </a:r>
          </a:p>
        </p:txBody>
      </p:sp>
    </p:spTree>
    <p:extLst>
      <p:ext uri="{BB962C8B-B14F-4D97-AF65-F5344CB8AC3E}">
        <p14:creationId xmlns:p14="http://schemas.microsoft.com/office/powerpoint/2010/main" val="223299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GB" altLang="en-US" sz="6000">
                <a:latin typeface="Century Gothic" panose="020B0502020202020204" pitchFamily="34" charset="0"/>
              </a:rPr>
              <a:t>The kidneys X 2</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1563688"/>
            <a:ext cx="7058025"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Box 3"/>
          <p:cNvSpPr txBox="1">
            <a:spLocks noChangeArrowheads="1"/>
          </p:cNvSpPr>
          <p:nvPr/>
        </p:nvSpPr>
        <p:spPr bwMode="auto">
          <a:xfrm>
            <a:off x="7824789" y="5797551"/>
            <a:ext cx="18002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683824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2264" y="1484313"/>
            <a:ext cx="3476625" cy="4525962"/>
          </a:xfrm>
        </p:spPr>
        <p:txBody>
          <a:bodyPr>
            <a:normAutofit/>
          </a:bodyPr>
          <a:lstStyle/>
          <a:p>
            <a:pPr marL="109728" indent="0">
              <a:buNone/>
              <a:defRPr/>
            </a:pPr>
            <a:r>
              <a:rPr lang="en-GB" dirty="0" smtClean="0">
                <a:latin typeface="Century Gothic" pitchFamily="34" charset="0"/>
              </a:rPr>
              <a:t>The kidney is surrounded by a renal capsule and the cortex.</a:t>
            </a:r>
          </a:p>
          <a:p>
            <a:pPr marL="109728" indent="0">
              <a:buNone/>
              <a:defRPr/>
            </a:pPr>
            <a:endParaRPr lang="en-GB" dirty="0" smtClean="0">
              <a:latin typeface="Century Gothic" pitchFamily="34" charset="0"/>
            </a:endParaRPr>
          </a:p>
          <a:p>
            <a:pPr marL="109728" indent="0">
              <a:buNone/>
              <a:defRPr/>
            </a:pPr>
            <a:r>
              <a:rPr lang="en-GB" dirty="0" smtClean="0">
                <a:latin typeface="Century Gothic" pitchFamily="34" charset="0"/>
              </a:rPr>
              <a:t>Urine formed in the cortex passes through the </a:t>
            </a:r>
            <a:r>
              <a:rPr lang="en-GB" i="1" dirty="0" smtClean="0">
                <a:latin typeface="Century Gothic" pitchFamily="34" charset="0"/>
              </a:rPr>
              <a:t>minor then major </a:t>
            </a:r>
            <a:r>
              <a:rPr lang="en-GB" b="1" u="sng" dirty="0" smtClean="0">
                <a:latin typeface="Century Gothic" pitchFamily="34" charset="0"/>
              </a:rPr>
              <a:t>calyx</a:t>
            </a:r>
            <a:endParaRPr lang="en-GB" b="1" u="sng" dirty="0">
              <a:latin typeface="Century Gothic" pitchFamily="34" charset="0"/>
            </a:endParaRPr>
          </a:p>
        </p:txBody>
      </p:sp>
      <p:sp>
        <p:nvSpPr>
          <p:cNvPr id="24579" name="Title 2"/>
          <p:cNvSpPr>
            <a:spLocks noGrp="1"/>
          </p:cNvSpPr>
          <p:nvPr>
            <p:ph type="title"/>
          </p:nvPr>
        </p:nvSpPr>
        <p:spPr/>
        <p:txBody>
          <a:bodyPr/>
          <a:lstStyle/>
          <a:p>
            <a:r>
              <a:rPr lang="en-GB" altLang="en-US" sz="6000"/>
              <a:t>Calyx </a:t>
            </a:r>
            <a:r>
              <a:rPr lang="en-GB" altLang="en-US" sz="5500"/>
              <a:t>or</a:t>
            </a:r>
            <a:r>
              <a:rPr lang="en-GB" altLang="en-US" sz="6000"/>
              <a:t> Calyses</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412876"/>
            <a:ext cx="47212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3"/>
          <p:cNvSpPr txBox="1">
            <a:spLocks noChangeArrowheads="1"/>
          </p:cNvSpPr>
          <p:nvPr/>
        </p:nvSpPr>
        <p:spPr bwMode="auto">
          <a:xfrm>
            <a:off x="1847851" y="5373689"/>
            <a:ext cx="47212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sp>
        <p:nvSpPr>
          <p:cNvPr id="24582" name="TextBox 4"/>
          <p:cNvSpPr txBox="1">
            <a:spLocks noChangeArrowheads="1"/>
          </p:cNvSpPr>
          <p:nvPr/>
        </p:nvSpPr>
        <p:spPr bwMode="auto">
          <a:xfrm>
            <a:off x="4440238" y="1412876"/>
            <a:ext cx="12239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cxnSp>
        <p:nvCxnSpPr>
          <p:cNvPr id="7" name="Straight Connector 6"/>
          <p:cNvCxnSpPr/>
          <p:nvPr/>
        </p:nvCxnSpPr>
        <p:spPr>
          <a:xfrm flipH="1">
            <a:off x="4583113" y="1936751"/>
            <a:ext cx="144462" cy="1238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584" name="TextBox 8"/>
          <p:cNvSpPr txBox="1">
            <a:spLocks noChangeArrowheads="1"/>
          </p:cNvSpPr>
          <p:nvPr/>
        </p:nvSpPr>
        <p:spPr bwMode="auto">
          <a:xfrm>
            <a:off x="2268539" y="1936750"/>
            <a:ext cx="86518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sp>
        <p:nvSpPr>
          <p:cNvPr id="24585" name="TextBox 9"/>
          <p:cNvSpPr txBox="1">
            <a:spLocks noChangeArrowheads="1"/>
          </p:cNvSpPr>
          <p:nvPr/>
        </p:nvSpPr>
        <p:spPr bwMode="auto">
          <a:xfrm>
            <a:off x="5303839" y="3141663"/>
            <a:ext cx="1265237" cy="178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1000"/>
          </a:p>
        </p:txBody>
      </p:sp>
      <p:cxnSp>
        <p:nvCxnSpPr>
          <p:cNvPr id="12" name="Straight Connector 11"/>
          <p:cNvCxnSpPr/>
          <p:nvPr/>
        </p:nvCxnSpPr>
        <p:spPr>
          <a:xfrm flipH="1">
            <a:off x="5051426" y="4033838"/>
            <a:ext cx="25241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42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GB" altLang="en-US" sz="4800">
                <a:latin typeface="Century Gothic" panose="020B0502020202020204" pitchFamily="34" charset="0"/>
              </a:rPr>
              <a:t>From calyx to </a:t>
            </a:r>
            <a:r>
              <a:rPr lang="en-GB" altLang="en-US" sz="4800" u="sng">
                <a:latin typeface="Century Gothic" panose="020B0502020202020204" pitchFamily="34" charset="0"/>
              </a:rPr>
              <a:t>renal pelvis</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1436689"/>
            <a:ext cx="520382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Box 3"/>
          <p:cNvSpPr txBox="1">
            <a:spLocks noChangeArrowheads="1"/>
          </p:cNvSpPr>
          <p:nvPr/>
        </p:nvSpPr>
        <p:spPr bwMode="auto">
          <a:xfrm>
            <a:off x="2424114" y="4149726"/>
            <a:ext cx="28082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3600">
                <a:latin typeface="Century Gothic" panose="020B0502020202020204" pitchFamily="34" charset="0"/>
              </a:rPr>
              <a:t>Renal Pelvis</a:t>
            </a:r>
          </a:p>
        </p:txBody>
      </p:sp>
      <p:sp>
        <p:nvSpPr>
          <p:cNvPr id="25605" name="TextBox 4"/>
          <p:cNvSpPr txBox="1">
            <a:spLocks noChangeArrowheads="1"/>
          </p:cNvSpPr>
          <p:nvPr/>
        </p:nvSpPr>
        <p:spPr bwMode="auto">
          <a:xfrm>
            <a:off x="8904288" y="1916113"/>
            <a:ext cx="1439862"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3000">
                <a:latin typeface="Century Gothic" panose="020B0502020202020204" pitchFamily="34" charset="0"/>
              </a:rPr>
              <a:t>Minor</a:t>
            </a:r>
          </a:p>
          <a:p>
            <a:pPr eaLnBrk="1" hangingPunct="1"/>
            <a:r>
              <a:rPr lang="en-GB" altLang="en-US" sz="3000">
                <a:latin typeface="Century Gothic" panose="020B0502020202020204" pitchFamily="34" charset="0"/>
              </a:rPr>
              <a:t>calyx</a:t>
            </a:r>
          </a:p>
        </p:txBody>
      </p:sp>
      <p:cxnSp>
        <p:nvCxnSpPr>
          <p:cNvPr id="7" name="Straight Arrow Connector 6"/>
          <p:cNvCxnSpPr/>
          <p:nvPr/>
        </p:nvCxnSpPr>
        <p:spPr>
          <a:xfrm>
            <a:off x="5232400" y="4471988"/>
            <a:ext cx="7191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7" name="TextBox 8"/>
          <p:cNvSpPr txBox="1">
            <a:spLocks noChangeArrowheads="1"/>
          </p:cNvSpPr>
          <p:nvPr/>
        </p:nvSpPr>
        <p:spPr bwMode="auto">
          <a:xfrm>
            <a:off x="3792538" y="2424113"/>
            <a:ext cx="1439862"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3000">
                <a:latin typeface="Century Gothic" panose="020B0502020202020204" pitchFamily="34" charset="0"/>
              </a:rPr>
              <a:t>Major</a:t>
            </a:r>
          </a:p>
          <a:p>
            <a:pPr eaLnBrk="1" hangingPunct="1"/>
            <a:r>
              <a:rPr lang="en-GB" altLang="en-US" sz="3000">
                <a:latin typeface="Century Gothic" panose="020B0502020202020204" pitchFamily="34" charset="0"/>
              </a:rPr>
              <a:t>calyx</a:t>
            </a:r>
          </a:p>
        </p:txBody>
      </p:sp>
      <p:sp>
        <p:nvSpPr>
          <p:cNvPr id="25608" name="TextBox 7"/>
          <p:cNvSpPr txBox="1">
            <a:spLocks noChangeArrowheads="1"/>
          </p:cNvSpPr>
          <p:nvPr/>
        </p:nvSpPr>
        <p:spPr bwMode="auto">
          <a:xfrm>
            <a:off x="5951538" y="6092825"/>
            <a:ext cx="460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2000">
                <a:latin typeface="Century Gothic" panose="020B0502020202020204" pitchFamily="34" charset="0"/>
              </a:rPr>
              <a:t>It funnels urine towards the ureter</a:t>
            </a:r>
          </a:p>
        </p:txBody>
      </p:sp>
    </p:spTree>
    <p:extLst>
      <p:ext uri="{BB962C8B-B14F-4D97-AF65-F5344CB8AC3E}">
        <p14:creationId xmlns:p14="http://schemas.microsoft.com/office/powerpoint/2010/main" val="1466643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l="16779" t="16531" r="16779" b="61066"/>
          <a:stretch>
            <a:fillRect/>
          </a:stretch>
        </p:blipFill>
        <p:spPr bwMode="auto">
          <a:xfrm>
            <a:off x="1685925" y="728664"/>
            <a:ext cx="8877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2405063" y="544513"/>
            <a:ext cx="7021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Kidneys can’t be that important as people can survive with just one. </a:t>
            </a:r>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l="16779" t="16531" r="16779" b="61066"/>
          <a:stretch>
            <a:fillRect/>
          </a:stretch>
        </p:blipFill>
        <p:spPr bwMode="auto">
          <a:xfrm>
            <a:off x="1685925" y="2943226"/>
            <a:ext cx="8877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2405063" y="2898775"/>
            <a:ext cx="7021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Drinking too much water can be negative.</a:t>
            </a:r>
          </a:p>
        </p:txBody>
      </p:sp>
      <p:sp>
        <p:nvSpPr>
          <p:cNvPr id="7" name="Rectangle 6"/>
          <p:cNvSpPr/>
          <p:nvPr/>
        </p:nvSpPr>
        <p:spPr>
          <a:xfrm>
            <a:off x="2181225" y="1989139"/>
            <a:ext cx="4140200" cy="17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p:nvSpPr>
        <p:spPr>
          <a:xfrm>
            <a:off x="2181225" y="4217989"/>
            <a:ext cx="4140200" cy="17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8200" name="Picture 8"/>
          <p:cNvPicPr>
            <a:picLocks noChangeAspect="1"/>
          </p:cNvPicPr>
          <p:nvPr/>
        </p:nvPicPr>
        <p:blipFill>
          <a:blip r:embed="rId2">
            <a:extLst>
              <a:ext uri="{28A0092B-C50C-407E-A947-70E740481C1C}">
                <a14:useLocalDpi xmlns:a14="http://schemas.microsoft.com/office/drawing/2010/main" val="0"/>
              </a:ext>
            </a:extLst>
          </a:blip>
          <a:srcRect l="16779" t="16531" r="16779" b="61066"/>
          <a:stretch>
            <a:fillRect/>
          </a:stretch>
        </p:blipFill>
        <p:spPr bwMode="auto">
          <a:xfrm>
            <a:off x="1524000" y="4851401"/>
            <a:ext cx="8877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9"/>
          <p:cNvSpPr txBox="1">
            <a:spLocks noChangeArrowheads="1"/>
          </p:cNvSpPr>
          <p:nvPr/>
        </p:nvSpPr>
        <p:spPr bwMode="auto">
          <a:xfrm>
            <a:off x="2244726" y="4806950"/>
            <a:ext cx="7019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Kidneys are one of the top 3 most important organs in your body.</a:t>
            </a:r>
          </a:p>
        </p:txBody>
      </p:sp>
      <p:sp>
        <p:nvSpPr>
          <p:cNvPr id="11" name="Rectangle 10"/>
          <p:cNvSpPr/>
          <p:nvPr/>
        </p:nvSpPr>
        <p:spPr>
          <a:xfrm>
            <a:off x="2000250" y="6084889"/>
            <a:ext cx="4140200" cy="17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03" name="TextBox 11"/>
          <p:cNvSpPr txBox="1">
            <a:spLocks noChangeArrowheads="1"/>
          </p:cNvSpPr>
          <p:nvPr/>
        </p:nvSpPr>
        <p:spPr bwMode="auto">
          <a:xfrm>
            <a:off x="2181225" y="1174751"/>
            <a:ext cx="11239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Strongly Agree</a:t>
            </a:r>
          </a:p>
        </p:txBody>
      </p:sp>
      <p:sp>
        <p:nvSpPr>
          <p:cNvPr id="8204" name="TextBox 12"/>
          <p:cNvSpPr txBox="1">
            <a:spLocks noChangeArrowheads="1"/>
          </p:cNvSpPr>
          <p:nvPr/>
        </p:nvSpPr>
        <p:spPr bwMode="auto">
          <a:xfrm>
            <a:off x="2181225" y="3405188"/>
            <a:ext cx="11239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Strongly Agree</a:t>
            </a:r>
          </a:p>
        </p:txBody>
      </p:sp>
      <p:sp>
        <p:nvSpPr>
          <p:cNvPr id="8205" name="TextBox 13"/>
          <p:cNvSpPr txBox="1">
            <a:spLocks noChangeArrowheads="1"/>
          </p:cNvSpPr>
          <p:nvPr/>
        </p:nvSpPr>
        <p:spPr bwMode="auto">
          <a:xfrm>
            <a:off x="2000250" y="5275263"/>
            <a:ext cx="11255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a:t>Strongly Agree</a:t>
            </a:r>
          </a:p>
        </p:txBody>
      </p:sp>
    </p:spTree>
    <p:extLst>
      <p:ext uri="{BB962C8B-B14F-4D97-AF65-F5344CB8AC3E}">
        <p14:creationId xmlns:p14="http://schemas.microsoft.com/office/powerpoint/2010/main" val="3079209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48288" y="1412875"/>
            <a:ext cx="4957762" cy="4679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le 2"/>
          <p:cNvSpPr>
            <a:spLocks noGrp="1"/>
          </p:cNvSpPr>
          <p:nvPr>
            <p:ph type="title"/>
          </p:nvPr>
        </p:nvSpPr>
        <p:spPr/>
        <p:txBody>
          <a:bodyPr/>
          <a:lstStyle/>
          <a:p>
            <a:r>
              <a:rPr lang="en-GB" altLang="en-US" sz="6600">
                <a:latin typeface="Century Gothic" panose="020B0502020202020204" pitchFamily="34" charset="0"/>
              </a:rPr>
              <a:t>Renal pelvis</a:t>
            </a:r>
          </a:p>
        </p:txBody>
      </p:sp>
      <p:sp>
        <p:nvSpPr>
          <p:cNvPr id="26628" name="TextBox 4"/>
          <p:cNvSpPr txBox="1">
            <a:spLocks noChangeArrowheads="1"/>
          </p:cNvSpPr>
          <p:nvPr/>
        </p:nvSpPr>
        <p:spPr bwMode="auto">
          <a:xfrm>
            <a:off x="5375275" y="5486400"/>
            <a:ext cx="511333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3200"/>
          </a:p>
        </p:txBody>
      </p:sp>
      <p:sp>
        <p:nvSpPr>
          <p:cNvPr id="26629" name="TextBox 5"/>
          <p:cNvSpPr txBox="1">
            <a:spLocks noChangeArrowheads="1"/>
          </p:cNvSpPr>
          <p:nvPr/>
        </p:nvSpPr>
        <p:spPr bwMode="auto">
          <a:xfrm>
            <a:off x="9120189" y="2781300"/>
            <a:ext cx="11525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7200"/>
          </a:p>
        </p:txBody>
      </p:sp>
      <p:sp>
        <p:nvSpPr>
          <p:cNvPr id="26630" name="TextBox 6"/>
          <p:cNvSpPr txBox="1">
            <a:spLocks noChangeArrowheads="1"/>
          </p:cNvSpPr>
          <p:nvPr/>
        </p:nvSpPr>
        <p:spPr bwMode="auto">
          <a:xfrm>
            <a:off x="8112126" y="1341439"/>
            <a:ext cx="1439863" cy="706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4000"/>
          </a:p>
        </p:txBody>
      </p:sp>
      <p:sp>
        <p:nvSpPr>
          <p:cNvPr id="26631" name="TextBox 7"/>
          <p:cNvSpPr txBox="1">
            <a:spLocks noChangeArrowheads="1"/>
          </p:cNvSpPr>
          <p:nvPr/>
        </p:nvSpPr>
        <p:spPr bwMode="auto">
          <a:xfrm>
            <a:off x="5808663" y="1844675"/>
            <a:ext cx="792162"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26632" name="TextBox 8"/>
          <p:cNvSpPr txBox="1">
            <a:spLocks noChangeArrowheads="1"/>
          </p:cNvSpPr>
          <p:nvPr/>
        </p:nvSpPr>
        <p:spPr bwMode="auto">
          <a:xfrm>
            <a:off x="5375276" y="3716338"/>
            <a:ext cx="1008063"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4800"/>
          </a:p>
        </p:txBody>
      </p:sp>
      <p:sp>
        <p:nvSpPr>
          <p:cNvPr id="26633" name="TextBox 9"/>
          <p:cNvSpPr txBox="1">
            <a:spLocks noChangeArrowheads="1"/>
          </p:cNvSpPr>
          <p:nvPr/>
        </p:nvSpPr>
        <p:spPr bwMode="auto">
          <a:xfrm>
            <a:off x="2063750" y="1844675"/>
            <a:ext cx="3816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3600">
                <a:latin typeface="Century Gothic" panose="020B0502020202020204" pitchFamily="34" charset="0"/>
              </a:rPr>
              <a:t>Urine from the calyx then passes into the renal pelvis and continues out down the ureter</a:t>
            </a:r>
          </a:p>
        </p:txBody>
      </p:sp>
      <p:sp>
        <p:nvSpPr>
          <p:cNvPr id="26634" name="TextBox 10"/>
          <p:cNvSpPr txBox="1">
            <a:spLocks noChangeArrowheads="1"/>
          </p:cNvSpPr>
          <p:nvPr/>
        </p:nvSpPr>
        <p:spPr bwMode="auto">
          <a:xfrm>
            <a:off x="5880101" y="5486401"/>
            <a:ext cx="439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entury Gothic" panose="020B0502020202020204" pitchFamily="34" charset="0"/>
              </a:rPr>
              <a:t>Peristalsis moves urine from one structure to the next</a:t>
            </a:r>
          </a:p>
        </p:txBody>
      </p:sp>
    </p:spTree>
    <p:extLst>
      <p:ext uri="{BB962C8B-B14F-4D97-AF65-F5344CB8AC3E}">
        <p14:creationId xmlns:p14="http://schemas.microsoft.com/office/powerpoint/2010/main" val="3712416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1703388" y="274638"/>
            <a:ext cx="8507412" cy="1143000"/>
          </a:xfrm>
        </p:spPr>
        <p:txBody>
          <a:bodyPr/>
          <a:lstStyle/>
          <a:p>
            <a:r>
              <a:rPr lang="en-GB" altLang="en-US" sz="5400">
                <a:latin typeface="Century Gothic" panose="020B0502020202020204" pitchFamily="34" charset="0"/>
              </a:rPr>
              <a:t>Intro to the finer structure</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633538"/>
            <a:ext cx="6059488"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80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GB" altLang="en-US" sz="6600" i="1">
                <a:latin typeface="Century Gothic" panose="020B0502020202020204" pitchFamily="34" charset="0"/>
              </a:rPr>
              <a:t>Ureter</a:t>
            </a:r>
            <a:r>
              <a:rPr lang="en-GB" altLang="en-US" sz="6600">
                <a:latin typeface="Century Gothic" panose="020B0502020202020204" pitchFamily="34" charset="0"/>
              </a:rPr>
              <a:t> and </a:t>
            </a:r>
            <a:r>
              <a:rPr lang="en-GB" altLang="en-US" sz="6600" i="1">
                <a:latin typeface="Century Gothic" panose="020B0502020202020204" pitchFamily="34" charset="0"/>
              </a:rPr>
              <a:t>Urethra</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557339"/>
            <a:ext cx="5691188"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9563" y="4941889"/>
            <a:ext cx="6153150" cy="1692275"/>
          </a:xfrm>
          <a:prstGeom prst="rect">
            <a:avLst/>
          </a:prstGeom>
          <a:solidFill>
            <a:schemeClr val="accent1">
              <a:lumMod val="20000"/>
              <a:lumOff val="80000"/>
            </a:schemeClr>
          </a:solidFill>
          <a:ln w="12700">
            <a:solidFill>
              <a:schemeClr val="accent1">
                <a:lumMod val="75000"/>
              </a:schemeClr>
            </a:solidFill>
          </a:ln>
        </p:spPr>
        <p:txBody>
          <a:bodyPr>
            <a:spAutoFit/>
          </a:bodyPr>
          <a:lstStyle/>
          <a:p>
            <a:pPr eaLnBrk="1" hangingPunct="1">
              <a:defRPr/>
            </a:pPr>
            <a:r>
              <a:rPr lang="en-GB" sz="2600" dirty="0">
                <a:latin typeface="Century Gothic" pitchFamily="34" charset="0"/>
              </a:rPr>
              <a:t>The </a:t>
            </a:r>
            <a:r>
              <a:rPr lang="en-GB" sz="2600" i="1" u="sng" dirty="0">
                <a:latin typeface="Century Gothic" pitchFamily="34" charset="0"/>
              </a:rPr>
              <a:t>ureter</a:t>
            </a:r>
            <a:r>
              <a:rPr lang="en-GB" sz="2600" dirty="0">
                <a:latin typeface="Century Gothic" pitchFamily="34" charset="0"/>
              </a:rPr>
              <a:t> runs down from the kidney into the bladder and then the </a:t>
            </a:r>
            <a:r>
              <a:rPr lang="en-GB" sz="2600" i="1" u="sng" dirty="0">
                <a:latin typeface="Century Gothic" pitchFamily="34" charset="0"/>
              </a:rPr>
              <a:t>urethra</a:t>
            </a:r>
            <a:r>
              <a:rPr lang="en-GB" sz="2600" dirty="0">
                <a:latin typeface="Century Gothic" pitchFamily="34" charset="0"/>
              </a:rPr>
              <a:t> from bladder to outside the body, through which we urinate</a:t>
            </a:r>
            <a:endParaRPr lang="en-GB" sz="2600" dirty="0">
              <a:latin typeface="Century Gothic" pitchFamily="34" charset="0"/>
            </a:endParaRPr>
          </a:p>
        </p:txBody>
      </p:sp>
      <p:sp>
        <p:nvSpPr>
          <p:cNvPr id="5" name="Oval Callout 4"/>
          <p:cNvSpPr/>
          <p:nvPr/>
        </p:nvSpPr>
        <p:spPr>
          <a:xfrm>
            <a:off x="7464426" y="1844676"/>
            <a:ext cx="3095625" cy="2232025"/>
          </a:xfrm>
          <a:prstGeom prst="wedgeEllipseCallout">
            <a:avLst>
              <a:gd name="adj1" fmla="val -45443"/>
              <a:gd name="adj2" fmla="val 7463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000" dirty="0">
                <a:latin typeface="Century Gothic" pitchFamily="34" charset="0"/>
              </a:rPr>
              <a:t>Which is which ?</a:t>
            </a:r>
            <a:endParaRPr lang="en-GB" sz="4000" dirty="0">
              <a:latin typeface="Century Gothic" pitchFamily="34" charset="0"/>
            </a:endParaRPr>
          </a:p>
        </p:txBody>
      </p:sp>
    </p:spTree>
    <p:extLst>
      <p:ext uri="{BB962C8B-B14F-4D97-AF65-F5344CB8AC3E}">
        <p14:creationId xmlns:p14="http://schemas.microsoft.com/office/powerpoint/2010/main" val="1775753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6600826" y="1412876"/>
            <a:ext cx="3762375" cy="4525963"/>
          </a:xfrm>
        </p:spPr>
        <p:txBody>
          <a:bodyPr/>
          <a:lstStyle/>
          <a:p>
            <a:pPr marL="109538" indent="0">
              <a:buNone/>
            </a:pPr>
            <a:r>
              <a:rPr lang="en-GB" altLang="en-US" sz="3600">
                <a:latin typeface="Century Gothic" panose="020B0502020202020204" pitchFamily="34" charset="0"/>
              </a:rPr>
              <a:t>Many muscles control the bladder but the main one is the sphincter which release and stop the stream of urine</a:t>
            </a:r>
          </a:p>
        </p:txBody>
      </p:sp>
      <p:sp>
        <p:nvSpPr>
          <p:cNvPr id="29699" name="Title 2"/>
          <p:cNvSpPr>
            <a:spLocks noGrp="1"/>
          </p:cNvSpPr>
          <p:nvPr>
            <p:ph type="title"/>
          </p:nvPr>
        </p:nvSpPr>
        <p:spPr/>
        <p:txBody>
          <a:bodyPr/>
          <a:lstStyle/>
          <a:p>
            <a:r>
              <a:rPr lang="en-GB" altLang="en-US" sz="6600">
                <a:latin typeface="Century Gothic" panose="020B0502020202020204" pitchFamily="34" charset="0"/>
              </a:rPr>
              <a:t>Bladder</a:t>
            </a: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628776"/>
            <a:ext cx="4745037"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31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1847851" y="1412875"/>
            <a:ext cx="8132763" cy="1830388"/>
          </a:xfrm>
        </p:spPr>
        <p:txBody>
          <a:bodyPr>
            <a:normAutofit fontScale="90000"/>
          </a:bodyPr>
          <a:lstStyle/>
          <a:p>
            <a:r>
              <a:rPr lang="en-GB" altLang="en-US" sz="6600">
                <a:latin typeface="Century Gothic" panose="020B0502020202020204" pitchFamily="34" charset="0"/>
              </a:rPr>
              <a:t>Ideas for memory</a:t>
            </a:r>
            <a:br>
              <a:rPr lang="en-GB" altLang="en-US" sz="6600">
                <a:latin typeface="Century Gothic" panose="020B0502020202020204" pitchFamily="34" charset="0"/>
              </a:rPr>
            </a:br>
            <a:r>
              <a:rPr lang="en-GB" altLang="en-US" sz="6600">
                <a:latin typeface="Century Gothic" panose="020B0502020202020204" pitchFamily="34" charset="0"/>
              </a:rPr>
              <a:t>recall; renal system</a:t>
            </a:r>
          </a:p>
        </p:txBody>
      </p:sp>
      <p:sp>
        <p:nvSpPr>
          <p:cNvPr id="3" name="Subtitle 2"/>
          <p:cNvSpPr>
            <a:spLocks noGrp="1"/>
          </p:cNvSpPr>
          <p:nvPr>
            <p:ph type="subTitle" idx="1"/>
          </p:nvPr>
        </p:nvSpPr>
        <p:spPr>
          <a:xfrm>
            <a:off x="1774826" y="3573463"/>
            <a:ext cx="8353425" cy="1238250"/>
          </a:xfrm>
        </p:spPr>
        <p:txBody>
          <a:bodyPr>
            <a:noAutofit/>
          </a:bodyPr>
          <a:lstStyle/>
          <a:p>
            <a:pPr>
              <a:defRPr/>
            </a:pPr>
            <a:r>
              <a:rPr lang="en-GB" sz="3600" dirty="0">
                <a:effectLst>
                  <a:outerShdw blurRad="38100" dist="38100" dir="2700000" algn="tl">
                    <a:srgbClr val="000000">
                      <a:alpha val="43137"/>
                    </a:srgbClr>
                  </a:outerShdw>
                </a:effectLst>
                <a:latin typeface="Century Gothic" pitchFamily="34" charset="0"/>
              </a:rPr>
              <a:t>Just suggestions….. </a:t>
            </a:r>
          </a:p>
          <a:p>
            <a:pPr>
              <a:defRPr/>
            </a:pPr>
            <a:r>
              <a:rPr lang="en-GB" sz="3600" dirty="0">
                <a:effectLst>
                  <a:outerShdw blurRad="38100" dist="38100" dir="2700000" algn="tl">
                    <a:srgbClr val="000000">
                      <a:alpha val="43137"/>
                    </a:srgbClr>
                  </a:outerShdw>
                </a:effectLst>
                <a:latin typeface="Century Gothic" pitchFamily="34" charset="0"/>
              </a:rPr>
              <a:t>Think of your own</a:t>
            </a:r>
          </a:p>
        </p:txBody>
      </p:sp>
    </p:spTree>
    <p:extLst>
      <p:ext uri="{BB962C8B-B14F-4D97-AF65-F5344CB8AC3E}">
        <p14:creationId xmlns:p14="http://schemas.microsoft.com/office/powerpoint/2010/main" val="2946037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GB" altLang="en-US" sz="6000">
                <a:latin typeface="Century Gothic" panose="020B0502020202020204" pitchFamily="34" charset="0"/>
              </a:rPr>
              <a:t>Cortex and medulla</a:t>
            </a:r>
          </a:p>
        </p:txBody>
      </p:sp>
      <p:sp>
        <p:nvSpPr>
          <p:cNvPr id="31747" name="TextBox 3"/>
          <p:cNvSpPr txBox="1">
            <a:spLocks noChangeArrowheads="1"/>
          </p:cNvSpPr>
          <p:nvPr/>
        </p:nvSpPr>
        <p:spPr bwMode="auto">
          <a:xfrm>
            <a:off x="7824789" y="5797551"/>
            <a:ext cx="18002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1476375"/>
            <a:ext cx="511175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72551" y="1557338"/>
            <a:ext cx="1439863" cy="5762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latin typeface="Century Gothic" pitchFamily="34" charset="0"/>
              </a:rPr>
              <a:t>Cortex</a:t>
            </a:r>
            <a:endParaRPr lang="en-GB" dirty="0">
              <a:solidFill>
                <a:schemeClr val="tx1"/>
              </a:solidFill>
              <a:latin typeface="Century Gothic" pitchFamily="34" charset="0"/>
            </a:endParaRPr>
          </a:p>
        </p:txBody>
      </p:sp>
      <p:sp>
        <p:nvSpPr>
          <p:cNvPr id="7" name="Rectangle 6"/>
          <p:cNvSpPr/>
          <p:nvPr/>
        </p:nvSpPr>
        <p:spPr>
          <a:xfrm>
            <a:off x="9128125" y="2997201"/>
            <a:ext cx="1441450" cy="60166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latin typeface="Century Gothic" pitchFamily="34" charset="0"/>
              </a:rPr>
              <a:t>Medulla</a:t>
            </a:r>
            <a:endParaRPr lang="en-GB" dirty="0">
              <a:solidFill>
                <a:schemeClr val="tx1"/>
              </a:solidFill>
              <a:latin typeface="Century Gothic" pitchFamily="34" charset="0"/>
            </a:endParaRPr>
          </a:p>
        </p:txBody>
      </p:sp>
      <p:sp>
        <p:nvSpPr>
          <p:cNvPr id="6" name="TextBox 5"/>
          <p:cNvSpPr txBox="1"/>
          <p:nvPr/>
        </p:nvSpPr>
        <p:spPr>
          <a:xfrm>
            <a:off x="1919289" y="1844676"/>
            <a:ext cx="3455987" cy="3108325"/>
          </a:xfrm>
          <a:prstGeom prst="rect">
            <a:avLst/>
          </a:prstGeom>
          <a:solidFill>
            <a:schemeClr val="bg1">
              <a:lumMod val="85000"/>
            </a:schemeClr>
          </a:solidFill>
          <a:ln w="57150">
            <a:solidFill>
              <a:srgbClr val="FFFF00"/>
            </a:solidFill>
          </a:ln>
        </p:spPr>
        <p:txBody>
          <a:bodyPr>
            <a:spAutoFit/>
          </a:bodyPr>
          <a:lstStyle/>
          <a:p>
            <a:pPr eaLnBrk="1" hangingPunct="1">
              <a:defRPr/>
            </a:pPr>
            <a:r>
              <a:rPr lang="en-GB" sz="2800" b="1" u="sng" dirty="0">
                <a:latin typeface="Century Gothic" pitchFamily="34" charset="0"/>
              </a:rPr>
              <a:t>Alphabetical order</a:t>
            </a:r>
          </a:p>
          <a:p>
            <a:pPr eaLnBrk="1" hangingPunct="1">
              <a:defRPr/>
            </a:pPr>
            <a:endParaRPr lang="en-GB" sz="2800" b="1" u="sng" dirty="0">
              <a:latin typeface="Century Gothic" pitchFamily="34" charset="0"/>
            </a:endParaRPr>
          </a:p>
          <a:p>
            <a:pPr eaLnBrk="1" hangingPunct="1">
              <a:defRPr/>
            </a:pPr>
            <a:r>
              <a:rPr lang="en-GB" sz="2800" b="1" i="1" dirty="0">
                <a:latin typeface="Century Gothic" pitchFamily="34" charset="0"/>
              </a:rPr>
              <a:t>Cortex</a:t>
            </a:r>
            <a:r>
              <a:rPr lang="en-GB" sz="2800" dirty="0">
                <a:latin typeface="Century Gothic" pitchFamily="34" charset="0"/>
              </a:rPr>
              <a:t> = C  outer</a:t>
            </a:r>
          </a:p>
          <a:p>
            <a:pPr eaLnBrk="1" hangingPunct="1">
              <a:defRPr/>
            </a:pPr>
            <a:endParaRPr lang="en-GB" sz="2800" dirty="0">
              <a:latin typeface="Century Gothic" pitchFamily="34" charset="0"/>
            </a:endParaRPr>
          </a:p>
          <a:p>
            <a:pPr eaLnBrk="1" hangingPunct="1">
              <a:defRPr/>
            </a:pPr>
            <a:r>
              <a:rPr lang="en-GB" sz="2800" b="1" i="1" dirty="0">
                <a:latin typeface="Century Gothic" pitchFamily="34" charset="0"/>
              </a:rPr>
              <a:t>Medulla</a:t>
            </a:r>
            <a:r>
              <a:rPr lang="en-GB" sz="2800" dirty="0">
                <a:latin typeface="Century Gothic" pitchFamily="34" charset="0"/>
              </a:rPr>
              <a:t> = M</a:t>
            </a:r>
          </a:p>
          <a:p>
            <a:pPr eaLnBrk="1" hangingPunct="1">
              <a:defRPr/>
            </a:pPr>
            <a:r>
              <a:rPr lang="en-GB" sz="2800" dirty="0">
                <a:latin typeface="Century Gothic" pitchFamily="34" charset="0"/>
              </a:rPr>
              <a:t>Inner and sounds a bit like middle</a:t>
            </a:r>
            <a:endParaRPr lang="en-GB" sz="2800" dirty="0">
              <a:latin typeface="Century Gothic" pitchFamily="34" charset="0"/>
            </a:endParaRPr>
          </a:p>
        </p:txBody>
      </p:sp>
      <p:cxnSp>
        <p:nvCxnSpPr>
          <p:cNvPr id="9" name="Straight Arrow Connector 8"/>
          <p:cNvCxnSpPr/>
          <p:nvPr/>
        </p:nvCxnSpPr>
        <p:spPr>
          <a:xfrm flipH="1">
            <a:off x="8256588" y="1844675"/>
            <a:ext cx="7159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15363" y="3298825"/>
            <a:ext cx="5127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683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GB" altLang="en-US" sz="6600">
                <a:latin typeface="Century Gothic" panose="020B0502020202020204" pitchFamily="34" charset="0"/>
              </a:rPr>
              <a:t>Location</a:t>
            </a:r>
          </a:p>
        </p:txBody>
      </p:sp>
      <p:pic>
        <p:nvPicPr>
          <p:cNvPr id="327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24564" y="765176"/>
            <a:ext cx="4306887"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92314" y="1412876"/>
            <a:ext cx="3887787" cy="3692525"/>
          </a:xfrm>
          <a:prstGeom prst="rect">
            <a:avLst/>
          </a:prstGeom>
          <a:solidFill>
            <a:srgbClr val="FFCCFF"/>
          </a:solidFill>
        </p:spPr>
        <p:txBody>
          <a:bodyPr>
            <a:spAutoFit/>
          </a:bodyPr>
          <a:lstStyle/>
          <a:p>
            <a:pPr eaLnBrk="1" hangingPunct="1">
              <a:defRPr/>
            </a:pPr>
            <a:r>
              <a:rPr lang="en-GB" sz="2600" dirty="0">
                <a:latin typeface="Century Gothic" pitchFamily="34" charset="0"/>
              </a:rPr>
              <a:t>The</a:t>
            </a:r>
            <a:r>
              <a:rPr lang="en-GB" sz="2600" dirty="0">
                <a:effectLst>
                  <a:outerShdw blurRad="38100" dist="38100" dir="2700000" algn="tl">
                    <a:srgbClr val="000000">
                      <a:alpha val="43137"/>
                    </a:srgbClr>
                  </a:outerShdw>
                </a:effectLst>
                <a:latin typeface="Century Gothic" pitchFamily="34" charset="0"/>
              </a:rPr>
              <a:t> </a:t>
            </a:r>
            <a:r>
              <a:rPr lang="en-GB" sz="2600" i="1" u="sng" dirty="0">
                <a:effectLst>
                  <a:outerShdw blurRad="38100" dist="38100" dir="2700000" algn="tl">
                    <a:srgbClr val="000000">
                      <a:alpha val="43137"/>
                    </a:srgbClr>
                  </a:outerShdw>
                </a:effectLst>
                <a:latin typeface="Century Gothic" pitchFamily="34" charset="0"/>
              </a:rPr>
              <a:t>cortex</a:t>
            </a:r>
            <a:r>
              <a:rPr lang="en-GB" sz="2600" dirty="0">
                <a:effectLst>
                  <a:outerShdw blurRad="38100" dist="38100" dir="2700000" algn="tl">
                    <a:srgbClr val="000000">
                      <a:alpha val="43137"/>
                    </a:srgbClr>
                  </a:outerShdw>
                </a:effectLst>
                <a:latin typeface="Century Gothic" pitchFamily="34" charset="0"/>
              </a:rPr>
              <a:t> </a:t>
            </a:r>
            <a:r>
              <a:rPr lang="en-GB" sz="2600" dirty="0">
                <a:latin typeface="Century Gothic" pitchFamily="34" charset="0"/>
              </a:rPr>
              <a:t>is where the majority of the nephron is located</a:t>
            </a:r>
          </a:p>
          <a:p>
            <a:pPr eaLnBrk="1" hangingPunct="1">
              <a:defRPr/>
            </a:pPr>
            <a:endParaRPr lang="en-GB" sz="2600" dirty="0">
              <a:latin typeface="Century Gothic" pitchFamily="34" charset="0"/>
            </a:endParaRPr>
          </a:p>
          <a:p>
            <a:pPr eaLnBrk="1" hangingPunct="1">
              <a:defRPr/>
            </a:pPr>
            <a:r>
              <a:rPr lang="en-GB" sz="2600" dirty="0">
                <a:latin typeface="Century Gothic" pitchFamily="34" charset="0"/>
              </a:rPr>
              <a:t>Just the </a:t>
            </a:r>
            <a:r>
              <a:rPr lang="en-GB" sz="2600" b="1" u="sng" dirty="0">
                <a:latin typeface="Century Gothic" pitchFamily="34" charset="0"/>
              </a:rPr>
              <a:t>loop of </a:t>
            </a:r>
            <a:r>
              <a:rPr lang="en-GB" sz="2600" b="1" u="sng" dirty="0" err="1">
                <a:latin typeface="Century Gothic" pitchFamily="34" charset="0"/>
              </a:rPr>
              <a:t>Henle</a:t>
            </a:r>
            <a:r>
              <a:rPr lang="en-GB" sz="2600" b="1" u="sng" dirty="0">
                <a:latin typeface="Century Gothic" pitchFamily="34" charset="0"/>
              </a:rPr>
              <a:t> </a:t>
            </a:r>
            <a:r>
              <a:rPr lang="en-GB" sz="2600" dirty="0">
                <a:latin typeface="Century Gothic" pitchFamily="34" charset="0"/>
              </a:rPr>
              <a:t>drops down into the </a:t>
            </a:r>
            <a:r>
              <a:rPr lang="en-GB" sz="2600" i="1" u="sng" dirty="0">
                <a:effectLst>
                  <a:outerShdw blurRad="38100" dist="38100" dir="2700000" algn="tl">
                    <a:srgbClr val="000000">
                      <a:alpha val="43137"/>
                    </a:srgbClr>
                  </a:outerShdw>
                </a:effectLst>
                <a:latin typeface="Century Gothic" pitchFamily="34" charset="0"/>
              </a:rPr>
              <a:t>medulla</a:t>
            </a:r>
            <a:r>
              <a:rPr lang="en-GB" sz="2600" dirty="0">
                <a:latin typeface="Century Gothic" pitchFamily="34" charset="0"/>
              </a:rPr>
              <a:t> where there are a lot more blood capillaries.</a:t>
            </a:r>
          </a:p>
        </p:txBody>
      </p:sp>
      <p:sp>
        <p:nvSpPr>
          <p:cNvPr id="32773" name="TextBox 3"/>
          <p:cNvSpPr txBox="1">
            <a:spLocks noChangeArrowheads="1"/>
          </p:cNvSpPr>
          <p:nvPr/>
        </p:nvSpPr>
        <p:spPr bwMode="auto">
          <a:xfrm>
            <a:off x="4295776" y="5300663"/>
            <a:ext cx="604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entury Gothic" panose="020B0502020202020204" pitchFamily="34" charset="0"/>
              </a:rPr>
              <a:t>The </a:t>
            </a:r>
            <a:r>
              <a:rPr lang="en-GB" altLang="en-US" b="1" i="1">
                <a:latin typeface="Century Gothic" panose="020B0502020202020204" pitchFamily="34" charset="0"/>
              </a:rPr>
              <a:t>collecting duct </a:t>
            </a:r>
            <a:r>
              <a:rPr lang="en-GB" altLang="en-US">
                <a:latin typeface="Century Gothic" panose="020B0502020202020204" pitchFamily="34" charset="0"/>
              </a:rPr>
              <a:t>is taking the urine from the nephrons in the cortex through down to the </a:t>
            </a:r>
            <a:r>
              <a:rPr lang="en-GB" altLang="en-US" b="1" i="1">
                <a:latin typeface="Century Gothic" panose="020B0502020202020204" pitchFamily="34" charset="0"/>
              </a:rPr>
              <a:t>renal pelvis</a:t>
            </a:r>
          </a:p>
        </p:txBody>
      </p:sp>
      <p:cxnSp>
        <p:nvCxnSpPr>
          <p:cNvPr id="6" name="Straight Arrow Connector 5"/>
          <p:cNvCxnSpPr/>
          <p:nvPr/>
        </p:nvCxnSpPr>
        <p:spPr>
          <a:xfrm>
            <a:off x="9912350" y="4292601"/>
            <a:ext cx="71438" cy="180022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680326" y="2565400"/>
            <a:ext cx="2663825" cy="28733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28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1981201" y="1700214"/>
            <a:ext cx="4259263" cy="4033837"/>
          </a:xfrm>
        </p:spPr>
        <p:txBody>
          <a:bodyPr/>
          <a:lstStyle/>
          <a:p>
            <a:pPr marL="109538" indent="0">
              <a:buNone/>
            </a:pPr>
            <a:r>
              <a:rPr lang="en-GB" altLang="en-US" sz="3600">
                <a:latin typeface="Century Gothic" panose="020B0502020202020204" pitchFamily="34" charset="0"/>
              </a:rPr>
              <a:t>The loop of Henle is just that… </a:t>
            </a:r>
          </a:p>
          <a:p>
            <a:pPr marL="109538" indent="0">
              <a:buNone/>
            </a:pPr>
            <a:r>
              <a:rPr lang="en-GB" altLang="en-US" sz="3600">
                <a:latin typeface="Century Gothic" panose="020B0502020202020204" pitchFamily="34" charset="0"/>
              </a:rPr>
              <a:t>          …..a loop!</a:t>
            </a:r>
          </a:p>
          <a:p>
            <a:pPr marL="109538" indent="0">
              <a:buNone/>
            </a:pPr>
            <a:endParaRPr lang="en-GB" altLang="en-US" sz="2400">
              <a:latin typeface="Century Gothic" panose="020B0502020202020204" pitchFamily="34" charset="0"/>
            </a:endParaRPr>
          </a:p>
          <a:p>
            <a:pPr marL="109538" indent="0">
              <a:buNone/>
            </a:pPr>
            <a:endParaRPr lang="en-GB" altLang="en-US" sz="2400">
              <a:latin typeface="Century Gothic" panose="020B0502020202020204" pitchFamily="34" charset="0"/>
            </a:endParaRPr>
          </a:p>
          <a:p>
            <a:pPr marL="109538" indent="0">
              <a:buNone/>
            </a:pPr>
            <a:r>
              <a:rPr lang="en-GB" altLang="en-US" sz="2400">
                <a:latin typeface="Century Gothic" panose="020B0502020202020204" pitchFamily="34" charset="0"/>
              </a:rPr>
              <a:t>It’s named after Jakob</a:t>
            </a:r>
          </a:p>
          <a:p>
            <a:pPr marL="109538" indent="0">
              <a:buNone/>
            </a:pPr>
            <a:r>
              <a:rPr lang="en-GB" altLang="en-US" sz="2400">
                <a:latin typeface="Century Gothic" panose="020B0502020202020204" pitchFamily="34" charset="0"/>
              </a:rPr>
              <a:t>(Not </a:t>
            </a:r>
            <a:r>
              <a:rPr lang="en-GB" altLang="en-US" sz="2400" i="1" u="sng">
                <a:latin typeface="Century Gothic" panose="020B0502020202020204" pitchFamily="34" charset="0"/>
              </a:rPr>
              <a:t>HENRY</a:t>
            </a:r>
            <a:r>
              <a:rPr lang="en-GB" altLang="en-US" sz="2400">
                <a:latin typeface="Century Gothic" panose="020B0502020202020204" pitchFamily="34" charset="0"/>
              </a:rPr>
              <a:t>) </a:t>
            </a:r>
            <a:r>
              <a:rPr lang="en-GB" altLang="en-US" sz="2400" b="1">
                <a:latin typeface="Century Gothic" panose="020B0502020202020204" pitchFamily="34" charset="0"/>
              </a:rPr>
              <a:t>Henle</a:t>
            </a:r>
            <a:r>
              <a:rPr lang="en-GB" altLang="en-US" sz="2400">
                <a:latin typeface="Century Gothic" panose="020B0502020202020204" pitchFamily="34" charset="0"/>
              </a:rPr>
              <a:t> who was a German pathologist</a:t>
            </a:r>
          </a:p>
        </p:txBody>
      </p:sp>
      <p:sp>
        <p:nvSpPr>
          <p:cNvPr id="33795" name="Title 2"/>
          <p:cNvSpPr>
            <a:spLocks noGrp="1"/>
          </p:cNvSpPr>
          <p:nvPr>
            <p:ph type="title"/>
          </p:nvPr>
        </p:nvSpPr>
        <p:spPr/>
        <p:txBody>
          <a:bodyPr/>
          <a:lstStyle/>
          <a:p>
            <a:r>
              <a:rPr lang="en-GB" altLang="en-US" sz="6600">
                <a:latin typeface="Century Gothic" panose="020B0502020202020204" pitchFamily="34" charset="0"/>
              </a:rPr>
              <a:t>Loop of Henle</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1" y="1557339"/>
            <a:ext cx="3768725" cy="49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35638" y="3213100"/>
            <a:ext cx="2305050" cy="833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35638" y="3429000"/>
            <a:ext cx="3097212"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341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5951538" y="2492376"/>
            <a:ext cx="4259262" cy="3514725"/>
          </a:xfrm>
        </p:spPr>
        <p:txBody>
          <a:bodyPr/>
          <a:lstStyle/>
          <a:p>
            <a:pPr marL="109538" indent="0">
              <a:buNone/>
            </a:pPr>
            <a:r>
              <a:rPr lang="en-GB" altLang="en-US" sz="4000" b="1" u="sng">
                <a:latin typeface="Century Gothic" panose="020B0502020202020204" pitchFamily="34" charset="0"/>
              </a:rPr>
              <a:t>Afferent</a:t>
            </a:r>
          </a:p>
          <a:p>
            <a:pPr marL="109538" indent="0">
              <a:buNone/>
            </a:pPr>
            <a:r>
              <a:rPr lang="en-GB" altLang="en-US" sz="4000" b="1" u="sng">
                <a:latin typeface="Century Gothic" panose="020B0502020202020204" pitchFamily="34" charset="0"/>
              </a:rPr>
              <a:t>A</a:t>
            </a:r>
            <a:r>
              <a:rPr lang="en-GB" altLang="en-US" sz="4000">
                <a:latin typeface="Century Gothic" panose="020B0502020202020204" pitchFamily="34" charset="0"/>
              </a:rPr>
              <a:t>rrival of blood</a:t>
            </a:r>
          </a:p>
          <a:p>
            <a:pPr marL="109538" indent="0">
              <a:buNone/>
            </a:pPr>
            <a:endParaRPr lang="en-GB" altLang="en-US" sz="4000">
              <a:latin typeface="Century Gothic" panose="020B0502020202020204" pitchFamily="34" charset="0"/>
            </a:endParaRPr>
          </a:p>
          <a:p>
            <a:pPr marL="109538" indent="0">
              <a:buNone/>
            </a:pPr>
            <a:r>
              <a:rPr lang="en-GB" altLang="en-US" sz="4000" b="1" u="sng">
                <a:latin typeface="Century Gothic" panose="020B0502020202020204" pitchFamily="34" charset="0"/>
              </a:rPr>
              <a:t>Efferent</a:t>
            </a:r>
          </a:p>
          <a:p>
            <a:pPr marL="109538" indent="0">
              <a:buNone/>
            </a:pPr>
            <a:r>
              <a:rPr lang="en-GB" altLang="en-US" sz="4000" b="1" u="sng">
                <a:latin typeface="Century Gothic" panose="020B0502020202020204" pitchFamily="34" charset="0"/>
              </a:rPr>
              <a:t>E</a:t>
            </a:r>
            <a:r>
              <a:rPr lang="en-GB" altLang="en-US" sz="4000">
                <a:latin typeface="Century Gothic" panose="020B0502020202020204" pitchFamily="34" charset="0"/>
              </a:rPr>
              <a:t>xit of blood</a:t>
            </a:r>
          </a:p>
        </p:txBody>
      </p:sp>
      <p:sp>
        <p:nvSpPr>
          <p:cNvPr id="34819" name="Title 2"/>
          <p:cNvSpPr>
            <a:spLocks noGrp="1"/>
          </p:cNvSpPr>
          <p:nvPr>
            <p:ph type="title"/>
          </p:nvPr>
        </p:nvSpPr>
        <p:spPr>
          <a:xfrm>
            <a:off x="1992313" y="1052514"/>
            <a:ext cx="8229600" cy="1354137"/>
          </a:xfrm>
        </p:spPr>
        <p:txBody>
          <a:bodyPr>
            <a:normAutofit fontScale="90000"/>
          </a:bodyPr>
          <a:lstStyle/>
          <a:p>
            <a:r>
              <a:rPr lang="en-GB" altLang="en-US" sz="6000">
                <a:latin typeface="Century Gothic" panose="020B0502020202020204" pitchFamily="34" charset="0"/>
              </a:rPr>
              <a:t>Afferent arteriole </a:t>
            </a:r>
            <a:br>
              <a:rPr lang="en-GB" altLang="en-US" sz="6000">
                <a:latin typeface="Century Gothic" panose="020B0502020202020204" pitchFamily="34" charset="0"/>
              </a:rPr>
            </a:br>
            <a:r>
              <a:rPr lang="en-GB" altLang="en-US" sz="6000">
                <a:latin typeface="Century Gothic" panose="020B0502020202020204" pitchFamily="34" charset="0"/>
              </a:rPr>
              <a:t>Efferent arteriole</a:t>
            </a:r>
            <a:br>
              <a:rPr lang="en-GB" altLang="en-US" sz="6000">
                <a:latin typeface="Century Gothic" panose="020B0502020202020204" pitchFamily="34" charset="0"/>
              </a:rPr>
            </a:br>
            <a:endParaRPr lang="en-GB" altLang="en-US" sz="6000">
              <a:latin typeface="Century Gothic" panose="020B0502020202020204" pitchFamily="34" charset="0"/>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205038"/>
            <a:ext cx="2735262"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3503614" y="2636838"/>
            <a:ext cx="2663825" cy="43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92538" y="5084763"/>
            <a:ext cx="2398712" cy="3603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3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GB" altLang="en-US" sz="6600">
                <a:latin typeface="Century Gothic" panose="020B0502020202020204" pitchFamily="34" charset="0"/>
              </a:rPr>
              <a:t>Efferent arteriole</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1484313"/>
            <a:ext cx="552767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19289" y="1495425"/>
            <a:ext cx="3024187" cy="2308324"/>
          </a:xfrm>
          <a:prstGeom prst="rect">
            <a:avLst/>
          </a:prstGeom>
          <a:solidFill>
            <a:srgbClr val="FFFF99"/>
          </a:solidFill>
        </p:spPr>
        <p:txBody>
          <a:bodyPr>
            <a:spAutoFit/>
          </a:bodyPr>
          <a:lstStyle/>
          <a:p>
            <a:pPr eaLnBrk="1" hangingPunct="1">
              <a:defRPr/>
            </a:pPr>
            <a:r>
              <a:rPr lang="en-GB" dirty="0">
                <a:latin typeface="Century Gothic" pitchFamily="34" charset="0"/>
              </a:rPr>
              <a:t>The </a:t>
            </a:r>
            <a:r>
              <a:rPr lang="en-GB" b="1" u="sng" dirty="0">
                <a:solidFill>
                  <a:schemeClr val="accent2">
                    <a:lumMod val="75000"/>
                  </a:schemeClr>
                </a:solidFill>
                <a:latin typeface="Century Gothic" pitchFamily="34" charset="0"/>
              </a:rPr>
              <a:t>efferent arteriole</a:t>
            </a:r>
            <a:r>
              <a:rPr lang="en-GB" b="1" dirty="0">
                <a:solidFill>
                  <a:schemeClr val="accent2">
                    <a:lumMod val="75000"/>
                  </a:schemeClr>
                </a:solidFill>
                <a:latin typeface="Century Gothic" pitchFamily="34" charset="0"/>
              </a:rPr>
              <a:t> </a:t>
            </a:r>
            <a:r>
              <a:rPr lang="en-GB" dirty="0">
                <a:latin typeface="Century Gothic" pitchFamily="34" charset="0"/>
              </a:rPr>
              <a:t>goes </a:t>
            </a:r>
            <a:r>
              <a:rPr lang="en-GB" dirty="0">
                <a:latin typeface="Century Gothic" pitchFamily="34" charset="0"/>
              </a:rPr>
              <a:t>i</a:t>
            </a:r>
            <a:r>
              <a:rPr lang="en-GB" dirty="0">
                <a:latin typeface="Century Gothic" pitchFamily="34" charset="0"/>
              </a:rPr>
              <a:t>nto the </a:t>
            </a:r>
            <a:r>
              <a:rPr lang="en-GB" b="1" dirty="0" err="1">
                <a:solidFill>
                  <a:schemeClr val="accent2">
                    <a:lumMod val="75000"/>
                  </a:schemeClr>
                </a:solidFill>
                <a:latin typeface="Century Gothic" pitchFamily="34" charset="0"/>
              </a:rPr>
              <a:t>peritubular</a:t>
            </a:r>
            <a:r>
              <a:rPr lang="en-GB" b="1" dirty="0">
                <a:solidFill>
                  <a:schemeClr val="accent2">
                    <a:lumMod val="75000"/>
                  </a:schemeClr>
                </a:solidFill>
                <a:latin typeface="Century Gothic" pitchFamily="34" charset="0"/>
              </a:rPr>
              <a:t> capillaries </a:t>
            </a:r>
            <a:r>
              <a:rPr lang="en-GB" dirty="0">
                <a:latin typeface="Century Gothic" pitchFamily="34" charset="0"/>
              </a:rPr>
              <a:t>that do a BIG job with the absorbing and reabsorbing from the proximal and loop of </a:t>
            </a:r>
            <a:r>
              <a:rPr lang="en-GB" dirty="0" err="1">
                <a:latin typeface="Century Gothic" pitchFamily="34" charset="0"/>
              </a:rPr>
              <a:t>Henle</a:t>
            </a:r>
            <a:r>
              <a:rPr lang="en-GB" dirty="0">
                <a:latin typeface="Century Gothic" pitchFamily="34" charset="0"/>
              </a:rPr>
              <a:t> and the beginning of the distal tubule</a:t>
            </a:r>
            <a:endParaRPr lang="en-GB" dirty="0">
              <a:latin typeface="Century Gothic" pitchFamily="34" charset="0"/>
            </a:endParaRPr>
          </a:p>
        </p:txBody>
      </p:sp>
    </p:spTree>
    <p:extLst>
      <p:ext uri="{BB962C8B-B14F-4D97-AF65-F5344CB8AC3E}">
        <p14:creationId xmlns:p14="http://schemas.microsoft.com/office/powerpoint/2010/main" val="249916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908050"/>
            <a:ext cx="8229600" cy="1143000"/>
          </a:xfrm>
        </p:spPr>
        <p:txBody>
          <a:bodyPr>
            <a:normAutofit fontScale="90000"/>
          </a:bodyPr>
          <a:lstStyle/>
          <a:p>
            <a:pPr>
              <a:defRPr/>
            </a:pPr>
            <a:r>
              <a:rPr lang="en-GB" u="sng" dirty="0" smtClean="0">
                <a:solidFill>
                  <a:schemeClr val="accent1">
                    <a:satMod val="150000"/>
                  </a:schemeClr>
                </a:solidFill>
              </a:rPr>
              <a:t>Wednesday 4</a:t>
            </a:r>
            <a:r>
              <a:rPr lang="en-GB" u="sng" baseline="30000" dirty="0" smtClean="0">
                <a:solidFill>
                  <a:schemeClr val="accent1">
                    <a:satMod val="150000"/>
                  </a:schemeClr>
                </a:solidFill>
              </a:rPr>
              <a:t>th</a:t>
            </a:r>
            <a:r>
              <a:rPr lang="en-GB" u="sng" dirty="0" smtClean="0">
                <a:solidFill>
                  <a:schemeClr val="accent1">
                    <a:satMod val="150000"/>
                  </a:schemeClr>
                </a:solidFill>
              </a:rPr>
              <a:t> June 2014</a:t>
            </a:r>
            <a:br>
              <a:rPr lang="en-GB" u="sng" dirty="0" smtClean="0">
                <a:solidFill>
                  <a:schemeClr val="accent1">
                    <a:satMod val="150000"/>
                  </a:schemeClr>
                </a:solidFill>
              </a:rPr>
            </a:br>
            <a:r>
              <a:rPr lang="en-GB" u="sng" dirty="0" smtClean="0">
                <a:solidFill>
                  <a:schemeClr val="accent1">
                    <a:satMod val="150000"/>
                  </a:schemeClr>
                </a:solidFill>
              </a:rPr>
              <a:t>The Kidneys</a:t>
            </a:r>
            <a:r>
              <a:rPr lang="en-GB" dirty="0" smtClean="0">
                <a:solidFill>
                  <a:schemeClr val="accent1">
                    <a:satMod val="150000"/>
                  </a:schemeClr>
                </a:solidFill>
              </a:rPr>
              <a:t/>
            </a:r>
            <a:br>
              <a:rPr lang="en-GB" dirty="0" smtClean="0">
                <a:solidFill>
                  <a:schemeClr val="accent1">
                    <a:satMod val="150000"/>
                  </a:schemeClr>
                </a:solidFill>
              </a:rPr>
            </a:br>
            <a:r>
              <a:rPr lang="en-GB" dirty="0" smtClean="0">
                <a:solidFill>
                  <a:schemeClr val="accent1">
                    <a:satMod val="150000"/>
                  </a:schemeClr>
                </a:solidFill>
              </a:rPr>
              <a:t>By the end of the lesson I should be able to …</a:t>
            </a:r>
            <a:endParaRPr lang="en-GB" dirty="0">
              <a:solidFill>
                <a:schemeClr val="accent1">
                  <a:satMod val="150000"/>
                </a:schemeClr>
              </a:solidFill>
            </a:endParaRPr>
          </a:p>
        </p:txBody>
      </p:sp>
      <p:sp>
        <p:nvSpPr>
          <p:cNvPr id="9219" name="Content Placeholder 4"/>
          <p:cNvSpPr>
            <a:spLocks noGrp="1"/>
          </p:cNvSpPr>
          <p:nvPr>
            <p:ph idx="1"/>
          </p:nvPr>
        </p:nvSpPr>
        <p:spPr>
          <a:xfrm>
            <a:off x="1981200" y="3170238"/>
            <a:ext cx="8229600" cy="3687762"/>
          </a:xfrm>
        </p:spPr>
        <p:txBody>
          <a:bodyPr/>
          <a:lstStyle/>
          <a:p>
            <a:r>
              <a:rPr lang="en-GB" altLang="en-US" smtClean="0"/>
              <a:t>Draw and label a tissue plan of kidneys</a:t>
            </a:r>
          </a:p>
          <a:p>
            <a:r>
              <a:rPr lang="en-GB" altLang="en-US" smtClean="0"/>
              <a:t>Describe how the kidneys filter the blood</a:t>
            </a:r>
          </a:p>
          <a:p>
            <a:r>
              <a:rPr lang="en-GB" altLang="en-US" smtClean="0"/>
              <a:t>Explain how the composition of fluid changes </a:t>
            </a:r>
          </a:p>
        </p:txBody>
      </p:sp>
    </p:spTree>
    <p:extLst>
      <p:ext uri="{BB962C8B-B14F-4D97-AF65-F5344CB8AC3E}">
        <p14:creationId xmlns:p14="http://schemas.microsoft.com/office/powerpoint/2010/main" val="415816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8300" y="1481138"/>
            <a:ext cx="4762500" cy="4525962"/>
          </a:xfrm>
        </p:spPr>
        <p:txBody>
          <a:bodyPr>
            <a:normAutofit/>
          </a:bodyPr>
          <a:lstStyle/>
          <a:p>
            <a:pPr marL="109728" indent="0">
              <a:buNone/>
              <a:defRPr/>
            </a:pPr>
            <a:r>
              <a:rPr lang="en-GB" sz="3600" dirty="0">
                <a:latin typeface="Century Gothic" pitchFamily="34" charset="0"/>
              </a:rPr>
              <a:t>The glomerulus is the biggest part and the initial start of the nephron….</a:t>
            </a:r>
          </a:p>
          <a:p>
            <a:pPr marL="109728" indent="0">
              <a:buNone/>
              <a:defRPr/>
            </a:pPr>
            <a:endParaRPr lang="en-GB" sz="3600" dirty="0">
              <a:latin typeface="Century Gothic" pitchFamily="34" charset="0"/>
            </a:endParaRPr>
          </a:p>
          <a:p>
            <a:pPr marL="109728" indent="0">
              <a:buNone/>
              <a:defRPr/>
            </a:pPr>
            <a:r>
              <a:rPr lang="en-GB" sz="3600" dirty="0">
                <a:latin typeface="Century Gothic" pitchFamily="34" charset="0"/>
              </a:rPr>
              <a:t>It </a:t>
            </a:r>
            <a:r>
              <a:rPr lang="en-GB" sz="3600" b="1" dirty="0">
                <a:latin typeface="Century Gothic" pitchFamily="34" charset="0"/>
              </a:rPr>
              <a:t>“rules” </a:t>
            </a:r>
            <a:r>
              <a:rPr lang="en-GB" sz="3600" dirty="0">
                <a:latin typeface="Century Gothic" pitchFamily="34" charset="0"/>
              </a:rPr>
              <a:t>at the beginning</a:t>
            </a:r>
          </a:p>
          <a:p>
            <a:pPr marL="109728" indent="0">
              <a:buNone/>
              <a:defRPr/>
            </a:pPr>
            <a:r>
              <a:rPr lang="en-GB" sz="3600" dirty="0" err="1">
                <a:latin typeface="Century Gothic" pitchFamily="34" charset="0"/>
              </a:rPr>
              <a:t>Glomer</a:t>
            </a:r>
            <a:r>
              <a:rPr lang="en-GB" sz="3600" dirty="0">
                <a:latin typeface="Century Gothic" pitchFamily="34" charset="0"/>
              </a:rPr>
              <a:t>-</a:t>
            </a:r>
            <a:r>
              <a:rPr lang="en-GB" sz="3600" b="1" dirty="0">
                <a:latin typeface="Century Gothic" pitchFamily="34" charset="0"/>
              </a:rPr>
              <a:t>“</a:t>
            </a:r>
            <a:r>
              <a:rPr lang="en-GB" sz="3600" b="1" dirty="0" err="1">
                <a:latin typeface="Century Gothic" pitchFamily="34" charset="0"/>
              </a:rPr>
              <a:t>rulus</a:t>
            </a:r>
            <a:r>
              <a:rPr lang="en-GB" b="1" dirty="0" smtClean="0"/>
              <a:t>”</a:t>
            </a:r>
          </a:p>
          <a:p>
            <a:pPr marL="109728" indent="0">
              <a:buNone/>
              <a:defRPr/>
            </a:pPr>
            <a:endParaRPr lang="en-GB" dirty="0"/>
          </a:p>
          <a:p>
            <a:pPr marL="109728" indent="0">
              <a:buNone/>
              <a:defRPr/>
            </a:pPr>
            <a:endParaRPr lang="en-GB" dirty="0" smtClean="0"/>
          </a:p>
          <a:p>
            <a:pPr marL="109728" indent="0">
              <a:buNone/>
              <a:defRPr/>
            </a:pPr>
            <a:endParaRPr lang="en-GB" dirty="0"/>
          </a:p>
          <a:p>
            <a:pPr marL="109728" indent="0">
              <a:buNone/>
              <a:defRPr/>
            </a:pPr>
            <a:endParaRPr lang="en-GB" dirty="0"/>
          </a:p>
        </p:txBody>
      </p:sp>
      <p:sp>
        <p:nvSpPr>
          <p:cNvPr id="36867" name="Title 2"/>
          <p:cNvSpPr>
            <a:spLocks noGrp="1"/>
          </p:cNvSpPr>
          <p:nvPr>
            <p:ph type="title"/>
          </p:nvPr>
        </p:nvSpPr>
        <p:spPr/>
        <p:txBody>
          <a:bodyPr/>
          <a:lstStyle/>
          <a:p>
            <a:r>
              <a:rPr lang="en-GB" altLang="en-US" sz="6600">
                <a:latin typeface="Century Gothic" panose="020B0502020202020204" pitchFamily="34" charset="0"/>
              </a:rPr>
              <a:t>Glomerulus</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908176"/>
            <a:ext cx="3598862"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70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1992314" y="1773239"/>
            <a:ext cx="3609975" cy="1514475"/>
          </a:xfrm>
        </p:spPr>
        <p:txBody>
          <a:bodyPr/>
          <a:lstStyle/>
          <a:p>
            <a:pPr marL="109538" indent="0">
              <a:buNone/>
            </a:pPr>
            <a:r>
              <a:rPr lang="en-GB" altLang="en-US" smtClean="0">
                <a:latin typeface="Century Gothic" panose="020B0502020202020204" pitchFamily="34" charset="0"/>
              </a:rPr>
              <a:t>Named after Sir William </a:t>
            </a:r>
            <a:r>
              <a:rPr lang="en-GB" altLang="en-US" b="1" smtClean="0">
                <a:latin typeface="Century Gothic" panose="020B0502020202020204" pitchFamily="34" charset="0"/>
              </a:rPr>
              <a:t>Bowman</a:t>
            </a:r>
            <a:r>
              <a:rPr lang="en-GB" altLang="en-US" smtClean="0">
                <a:latin typeface="Century Gothic" panose="020B0502020202020204" pitchFamily="34" charset="0"/>
              </a:rPr>
              <a:t> an English surgeon </a:t>
            </a:r>
          </a:p>
        </p:txBody>
      </p:sp>
      <p:sp>
        <p:nvSpPr>
          <p:cNvPr id="37891" name="Title 2"/>
          <p:cNvSpPr>
            <a:spLocks noGrp="1"/>
          </p:cNvSpPr>
          <p:nvPr>
            <p:ph type="title"/>
          </p:nvPr>
        </p:nvSpPr>
        <p:spPr/>
        <p:txBody>
          <a:bodyPr/>
          <a:lstStyle/>
          <a:p>
            <a:r>
              <a:rPr lang="en-GB" altLang="en-US" sz="6600">
                <a:latin typeface="Century Gothic" panose="020B0502020202020204" pitchFamily="34" charset="0"/>
              </a:rPr>
              <a:t>Bowman’s capsule</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3" y="2133600"/>
            <a:ext cx="4646612"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3141663"/>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591175" y="3141664"/>
            <a:ext cx="1728788" cy="5857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754776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1981200" y="1481139"/>
            <a:ext cx="3898900" cy="3819525"/>
          </a:xfrm>
        </p:spPr>
        <p:txBody>
          <a:bodyPr/>
          <a:lstStyle/>
          <a:p>
            <a:pPr marL="109538" indent="0">
              <a:buNone/>
            </a:pPr>
            <a:r>
              <a:rPr lang="en-GB" altLang="en-US" smtClean="0">
                <a:solidFill>
                  <a:srgbClr val="00B050"/>
                </a:solidFill>
                <a:latin typeface="Century Gothic" panose="020B0502020202020204" pitchFamily="34" charset="0"/>
              </a:rPr>
              <a:t>The</a:t>
            </a:r>
            <a:r>
              <a:rPr lang="en-GB" altLang="en-US" smtClean="0">
                <a:latin typeface="Century Gothic" panose="020B0502020202020204" pitchFamily="34" charset="0"/>
              </a:rPr>
              <a:t> </a:t>
            </a:r>
            <a:r>
              <a:rPr lang="en-GB" altLang="en-US" b="1" u="sng" smtClean="0">
                <a:latin typeface="Century Gothic" panose="020B0502020202020204" pitchFamily="34" charset="0"/>
              </a:rPr>
              <a:t>proximal tubule </a:t>
            </a:r>
            <a:r>
              <a:rPr lang="en-GB" altLang="en-US" smtClean="0">
                <a:solidFill>
                  <a:srgbClr val="007434"/>
                </a:solidFill>
                <a:latin typeface="Century Gothic" panose="020B0502020202020204" pitchFamily="34" charset="0"/>
              </a:rPr>
              <a:t>is in closer </a:t>
            </a:r>
            <a:r>
              <a:rPr lang="en-GB" altLang="en-US" i="1" smtClean="0">
                <a:solidFill>
                  <a:srgbClr val="007434"/>
                </a:solidFill>
                <a:latin typeface="Century Gothic" panose="020B0502020202020204" pitchFamily="34" charset="0"/>
              </a:rPr>
              <a:t>proximity</a:t>
            </a:r>
            <a:r>
              <a:rPr lang="en-GB" altLang="en-US" smtClean="0">
                <a:solidFill>
                  <a:srgbClr val="007434"/>
                </a:solidFill>
                <a:latin typeface="Century Gothic" panose="020B0502020202020204" pitchFamily="34" charset="0"/>
              </a:rPr>
              <a:t> to the glomerulus </a:t>
            </a:r>
          </a:p>
          <a:p>
            <a:pPr marL="109538" indent="0">
              <a:buNone/>
            </a:pPr>
            <a:endParaRPr lang="en-GB" altLang="en-US" sz="1500">
              <a:latin typeface="Century Gothic" panose="020B0502020202020204" pitchFamily="34" charset="0"/>
            </a:endParaRPr>
          </a:p>
          <a:p>
            <a:pPr marL="109538" indent="0">
              <a:buNone/>
            </a:pPr>
            <a:endParaRPr lang="en-GB" altLang="en-US" sz="1500">
              <a:latin typeface="Century Gothic" panose="020B0502020202020204" pitchFamily="34" charset="0"/>
            </a:endParaRPr>
          </a:p>
          <a:p>
            <a:pPr marL="109538" indent="0">
              <a:buNone/>
            </a:pPr>
            <a:r>
              <a:rPr lang="en-GB" altLang="en-US" smtClean="0">
                <a:solidFill>
                  <a:srgbClr val="FF33CC"/>
                </a:solidFill>
                <a:latin typeface="Century Gothic" panose="020B0502020202020204" pitchFamily="34" charset="0"/>
              </a:rPr>
              <a:t>The</a:t>
            </a:r>
            <a:r>
              <a:rPr lang="en-GB" altLang="en-US" smtClean="0">
                <a:latin typeface="Century Gothic" panose="020B0502020202020204" pitchFamily="34" charset="0"/>
              </a:rPr>
              <a:t> </a:t>
            </a:r>
            <a:r>
              <a:rPr lang="en-GB" altLang="en-US" b="1" u="sng" smtClean="0">
                <a:latin typeface="Century Gothic" panose="020B0502020202020204" pitchFamily="34" charset="0"/>
              </a:rPr>
              <a:t>distal tubule </a:t>
            </a:r>
            <a:r>
              <a:rPr lang="en-GB" altLang="en-US" smtClean="0">
                <a:solidFill>
                  <a:srgbClr val="FF33CC"/>
                </a:solidFill>
                <a:latin typeface="Century Gothic" panose="020B0502020202020204" pitchFamily="34" charset="0"/>
              </a:rPr>
              <a:t>is</a:t>
            </a:r>
            <a:r>
              <a:rPr lang="en-GB" altLang="en-US" smtClean="0">
                <a:solidFill>
                  <a:srgbClr val="FF66CC"/>
                </a:solidFill>
                <a:latin typeface="Century Gothic" panose="020B0502020202020204" pitchFamily="34" charset="0"/>
              </a:rPr>
              <a:t> </a:t>
            </a:r>
            <a:r>
              <a:rPr lang="en-GB" altLang="en-US" smtClean="0">
                <a:solidFill>
                  <a:srgbClr val="FF33CC"/>
                </a:solidFill>
                <a:latin typeface="Century Gothic" panose="020B0502020202020204" pitchFamily="34" charset="0"/>
              </a:rPr>
              <a:t>a further </a:t>
            </a:r>
            <a:r>
              <a:rPr lang="en-GB" altLang="en-US" i="1" smtClean="0">
                <a:solidFill>
                  <a:srgbClr val="FF33CC"/>
                </a:solidFill>
                <a:latin typeface="Century Gothic" panose="020B0502020202020204" pitchFamily="34" charset="0"/>
              </a:rPr>
              <a:t>distance</a:t>
            </a:r>
          </a:p>
        </p:txBody>
      </p:sp>
      <p:sp>
        <p:nvSpPr>
          <p:cNvPr id="38915" name="Title 2"/>
          <p:cNvSpPr>
            <a:spLocks noGrp="1"/>
          </p:cNvSpPr>
          <p:nvPr>
            <p:ph type="title"/>
          </p:nvPr>
        </p:nvSpPr>
        <p:spPr/>
        <p:txBody>
          <a:bodyPr/>
          <a:lstStyle/>
          <a:p>
            <a:r>
              <a:rPr lang="en-GB" altLang="en-US" sz="4700">
                <a:latin typeface="Century Gothic" panose="020B0502020202020204" pitchFamily="34" charset="0"/>
              </a:rPr>
              <a:t>Proximal  and distal tubule</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4" y="2060575"/>
            <a:ext cx="4568825"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extBox 3"/>
          <p:cNvSpPr txBox="1">
            <a:spLocks noChangeArrowheads="1"/>
          </p:cNvSpPr>
          <p:nvPr/>
        </p:nvSpPr>
        <p:spPr bwMode="auto">
          <a:xfrm>
            <a:off x="5159376" y="6119813"/>
            <a:ext cx="5218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2200">
                <a:solidFill>
                  <a:srgbClr val="0070C0"/>
                </a:solidFill>
                <a:latin typeface="Century Gothic" panose="020B0502020202020204" pitchFamily="34" charset="0"/>
              </a:rPr>
              <a:t>The</a:t>
            </a:r>
            <a:r>
              <a:rPr lang="en-GB" altLang="en-US" sz="2200">
                <a:latin typeface="Century Gothic" panose="020B0502020202020204" pitchFamily="34" charset="0"/>
              </a:rPr>
              <a:t> </a:t>
            </a:r>
            <a:r>
              <a:rPr lang="en-GB" altLang="en-US" sz="2200" b="1">
                <a:latin typeface="Century Gothic" panose="020B0502020202020204" pitchFamily="34" charset="0"/>
              </a:rPr>
              <a:t>loop of Henle </a:t>
            </a:r>
            <a:r>
              <a:rPr lang="en-GB" altLang="en-US" sz="2200">
                <a:solidFill>
                  <a:srgbClr val="0070C0"/>
                </a:solidFill>
                <a:latin typeface="Century Gothic" panose="020B0502020202020204" pitchFamily="34" charset="0"/>
              </a:rPr>
              <a:t>separates the two</a:t>
            </a:r>
          </a:p>
        </p:txBody>
      </p:sp>
    </p:spTree>
    <p:extLst>
      <p:ext uri="{BB962C8B-B14F-4D97-AF65-F5344CB8AC3E}">
        <p14:creationId xmlns:p14="http://schemas.microsoft.com/office/powerpoint/2010/main" val="4212543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1981201" y="1700214"/>
            <a:ext cx="4043363" cy="4306887"/>
          </a:xfrm>
        </p:spPr>
        <p:txBody>
          <a:bodyPr/>
          <a:lstStyle/>
          <a:p>
            <a:pPr marL="109538" indent="0">
              <a:buNone/>
            </a:pPr>
            <a:r>
              <a:rPr lang="en-GB" altLang="en-US" smtClean="0">
                <a:latin typeface="Century Gothic" panose="020B0502020202020204" pitchFamily="34" charset="0"/>
              </a:rPr>
              <a:t>The thickest tube which carries the urine being filtered out of the kidney through the renal pelvis</a:t>
            </a:r>
          </a:p>
          <a:p>
            <a:pPr marL="109538" indent="0">
              <a:buNone/>
            </a:pPr>
            <a:endParaRPr lang="en-GB" altLang="en-US" smtClean="0">
              <a:latin typeface="Century Gothic" panose="020B0502020202020204" pitchFamily="34" charset="0"/>
            </a:endParaRPr>
          </a:p>
          <a:p>
            <a:pPr marL="109538" indent="0">
              <a:buNone/>
            </a:pPr>
            <a:r>
              <a:rPr lang="en-GB" altLang="en-US" smtClean="0">
                <a:latin typeface="Century Gothic" panose="020B0502020202020204" pitchFamily="34" charset="0"/>
              </a:rPr>
              <a:t>It </a:t>
            </a:r>
            <a:r>
              <a:rPr lang="en-GB" altLang="en-US" i="1" u="sng" smtClean="0">
                <a:latin typeface="Century Gothic" panose="020B0502020202020204" pitchFamily="34" charset="0"/>
              </a:rPr>
              <a:t>collects</a:t>
            </a:r>
            <a:r>
              <a:rPr lang="en-GB" altLang="en-US" smtClean="0">
                <a:latin typeface="Century Gothic" panose="020B0502020202020204" pitchFamily="34" charset="0"/>
              </a:rPr>
              <a:t> the urine</a:t>
            </a:r>
          </a:p>
        </p:txBody>
      </p:sp>
      <p:sp>
        <p:nvSpPr>
          <p:cNvPr id="39939" name="Title 2"/>
          <p:cNvSpPr>
            <a:spLocks noGrp="1"/>
          </p:cNvSpPr>
          <p:nvPr>
            <p:ph type="title"/>
          </p:nvPr>
        </p:nvSpPr>
        <p:spPr/>
        <p:txBody>
          <a:bodyPr/>
          <a:lstStyle/>
          <a:p>
            <a:r>
              <a:rPr lang="en-GB" altLang="en-US" sz="6500">
                <a:latin typeface="Century Gothic" panose="020B0502020202020204" pitchFamily="34" charset="0"/>
              </a:rPr>
              <a:t>Collecting duct</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557339"/>
            <a:ext cx="376713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351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GB" altLang="en-US" sz="7000">
                <a:latin typeface="Century Gothic" panose="020B0502020202020204" pitchFamily="34" charset="0"/>
              </a:rPr>
              <a:t>Get it ??</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1647825"/>
            <a:ext cx="727233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378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15888"/>
            <a:ext cx="7264400" cy="660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12125" y="3770313"/>
            <a:ext cx="2376488" cy="923330"/>
          </a:xfrm>
          <a:prstGeom prst="rect">
            <a:avLst/>
          </a:prstGeom>
          <a:solidFill>
            <a:srgbClr val="FF0066"/>
          </a:solidFill>
        </p:spPr>
        <p:txBody>
          <a:bodyPr>
            <a:spAutoFit/>
          </a:bodyPr>
          <a:lstStyle/>
          <a:p>
            <a:pPr eaLnBrk="1" hangingPunct="1">
              <a:defRPr/>
            </a:pPr>
            <a:r>
              <a:rPr lang="en-GB" b="1" dirty="0">
                <a:effectLst>
                  <a:outerShdw blurRad="38100" dist="38100" dir="2700000" algn="tl">
                    <a:srgbClr val="000000">
                      <a:alpha val="43137"/>
                    </a:srgbClr>
                  </a:outerShdw>
                </a:effectLst>
                <a:latin typeface="Century Gothic" pitchFamily="34" charset="0"/>
              </a:rPr>
              <a:t>Artery</a:t>
            </a:r>
            <a:r>
              <a:rPr lang="en-GB" dirty="0">
                <a:effectLst>
                  <a:outerShdw blurRad="38100" dist="38100" dir="2700000" algn="tl">
                    <a:srgbClr val="000000">
                      <a:alpha val="43137"/>
                    </a:srgbClr>
                  </a:outerShdw>
                </a:effectLst>
                <a:latin typeface="Century Gothic" pitchFamily="34" charset="0"/>
              </a:rPr>
              <a:t> – arrive</a:t>
            </a:r>
          </a:p>
          <a:p>
            <a:pPr eaLnBrk="1" hangingPunct="1">
              <a:defRPr/>
            </a:pPr>
            <a:endParaRPr lang="en-GB" dirty="0">
              <a:effectLst>
                <a:outerShdw blurRad="38100" dist="38100" dir="2700000" algn="tl">
                  <a:srgbClr val="000000">
                    <a:alpha val="43137"/>
                  </a:srgbClr>
                </a:outerShdw>
              </a:effectLst>
              <a:latin typeface="Century Gothic" pitchFamily="34" charset="0"/>
            </a:endParaRPr>
          </a:p>
          <a:p>
            <a:pPr eaLnBrk="1" hangingPunct="1">
              <a:defRPr/>
            </a:pPr>
            <a:r>
              <a:rPr lang="en-GB" b="1" dirty="0">
                <a:effectLst>
                  <a:outerShdw blurRad="38100" dist="38100" dir="2700000" algn="tl">
                    <a:srgbClr val="000000">
                      <a:alpha val="43137"/>
                    </a:srgbClr>
                  </a:outerShdw>
                </a:effectLst>
                <a:latin typeface="Century Gothic" pitchFamily="34" charset="0"/>
              </a:rPr>
              <a:t>Vein</a:t>
            </a:r>
            <a:r>
              <a:rPr lang="en-GB" dirty="0">
                <a:effectLst>
                  <a:outerShdw blurRad="38100" dist="38100" dir="2700000" algn="tl">
                    <a:srgbClr val="000000">
                      <a:alpha val="43137"/>
                    </a:srgbClr>
                  </a:outerShdw>
                </a:effectLst>
                <a:latin typeface="Century Gothic" pitchFamily="34" charset="0"/>
              </a:rPr>
              <a:t> - vacate</a:t>
            </a:r>
            <a:endParaRPr lang="en-GB"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06511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smtClean="0"/>
              <a:t>What do the kidneys do?</a:t>
            </a:r>
            <a:endParaRPr lang="en-US" altLang="en-US" smtClean="0"/>
          </a:p>
        </p:txBody>
      </p:sp>
      <p:sp>
        <p:nvSpPr>
          <p:cNvPr id="10243" name="Rectangle 3"/>
          <p:cNvSpPr>
            <a:spLocks noGrp="1" noChangeArrowheads="1"/>
          </p:cNvSpPr>
          <p:nvPr>
            <p:ph type="body" idx="1"/>
          </p:nvPr>
        </p:nvSpPr>
        <p:spPr>
          <a:xfrm>
            <a:off x="1981200" y="1849438"/>
            <a:ext cx="8229600" cy="4246562"/>
          </a:xfrm>
        </p:spPr>
        <p:txBody>
          <a:bodyPr/>
          <a:lstStyle/>
          <a:p>
            <a:r>
              <a:rPr lang="en-GB" altLang="en-US" smtClean="0"/>
              <a:t>The kidney has two important functions</a:t>
            </a:r>
          </a:p>
          <a:p>
            <a:pPr lvl="1"/>
            <a:r>
              <a:rPr lang="en-GB" altLang="en-US" smtClean="0"/>
              <a:t>Osmoregulation – controlling water and ion levels in the body</a:t>
            </a:r>
          </a:p>
          <a:p>
            <a:pPr lvl="1"/>
            <a:r>
              <a:rPr lang="en-GB" altLang="en-US" smtClean="0"/>
              <a:t>Excretion – the removal of waste substances from the blood.</a:t>
            </a:r>
            <a:endParaRPr lang="en-US" altLang="en-US" smtClean="0"/>
          </a:p>
        </p:txBody>
      </p:sp>
      <p:pic>
        <p:nvPicPr>
          <p:cNvPr id="10244" name="Picture 4" descr="MC9004470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4724401"/>
            <a:ext cx="27003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MC9002174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113" y="4365625"/>
            <a:ext cx="1765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9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smtClean="0"/>
              <a:t>Excretion </a:t>
            </a:r>
            <a:endParaRPr lang="en-US" altLang="en-US" smtClean="0"/>
          </a:p>
        </p:txBody>
      </p:sp>
      <p:sp>
        <p:nvSpPr>
          <p:cNvPr id="11267" name="Rectangle 3"/>
          <p:cNvSpPr>
            <a:spLocks noGrp="1" noChangeArrowheads="1"/>
          </p:cNvSpPr>
          <p:nvPr>
            <p:ph type="body" idx="1"/>
          </p:nvPr>
        </p:nvSpPr>
        <p:spPr/>
        <p:txBody>
          <a:bodyPr/>
          <a:lstStyle/>
          <a:p>
            <a:pPr>
              <a:lnSpc>
                <a:spcPct val="90000"/>
              </a:lnSpc>
            </a:pPr>
            <a:r>
              <a:rPr lang="en-GB" altLang="en-US"/>
              <a:t>Excretion is the removal of waste products of metabolism from the body.</a:t>
            </a:r>
          </a:p>
          <a:p>
            <a:pPr>
              <a:lnSpc>
                <a:spcPct val="90000"/>
              </a:lnSpc>
            </a:pPr>
            <a:r>
              <a:rPr lang="en-GB" altLang="en-US"/>
              <a:t>The main organs for excretion are:</a:t>
            </a:r>
          </a:p>
          <a:p>
            <a:pPr lvl="1">
              <a:lnSpc>
                <a:spcPct val="90000"/>
              </a:lnSpc>
            </a:pPr>
            <a:r>
              <a:rPr lang="en-GB" altLang="en-US"/>
              <a:t>The kidney – through which urine is excreted</a:t>
            </a:r>
          </a:p>
          <a:p>
            <a:pPr lvl="1">
              <a:lnSpc>
                <a:spcPct val="90000"/>
              </a:lnSpc>
            </a:pPr>
            <a:r>
              <a:rPr lang="en-GB" altLang="en-US"/>
              <a:t>The skin- which excretes salts and sweat</a:t>
            </a:r>
          </a:p>
          <a:p>
            <a:pPr lvl="1">
              <a:lnSpc>
                <a:spcPct val="90000"/>
              </a:lnSpc>
            </a:pPr>
            <a:r>
              <a:rPr lang="en-GB" altLang="en-US"/>
              <a:t>The lungs – which excrete water vapour and carbon dioxide.</a:t>
            </a:r>
          </a:p>
          <a:p>
            <a:pPr>
              <a:lnSpc>
                <a:spcPct val="90000"/>
              </a:lnSpc>
            </a:pPr>
            <a:r>
              <a:rPr lang="en-GB" altLang="en-US"/>
              <a:t>Elimination (egestion) is the removal of waste products which have not been involved in metabolism e.g. fibre. Egestion is different from excretion. </a:t>
            </a:r>
            <a:endParaRPr lang="en-US" altLang="en-US"/>
          </a:p>
        </p:txBody>
      </p:sp>
    </p:spTree>
    <p:extLst>
      <p:ext uri="{BB962C8B-B14F-4D97-AF65-F5344CB8AC3E}">
        <p14:creationId xmlns:p14="http://schemas.microsoft.com/office/powerpoint/2010/main" val="3436334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Importance of excretion</a:t>
            </a:r>
            <a:endParaRPr lang="en-US" altLang="en-US" smtClean="0"/>
          </a:p>
        </p:txBody>
      </p:sp>
      <p:sp>
        <p:nvSpPr>
          <p:cNvPr id="12291" name="Rectangle 3"/>
          <p:cNvSpPr>
            <a:spLocks noGrp="1" noChangeArrowheads="1"/>
          </p:cNvSpPr>
          <p:nvPr>
            <p:ph type="body" idx="1"/>
          </p:nvPr>
        </p:nvSpPr>
        <p:spPr>
          <a:xfrm>
            <a:off x="1981200" y="1600201"/>
            <a:ext cx="8229600" cy="4924425"/>
          </a:xfrm>
        </p:spPr>
        <p:txBody>
          <a:bodyPr/>
          <a:lstStyle/>
          <a:p>
            <a:pPr>
              <a:lnSpc>
                <a:spcPct val="90000"/>
              </a:lnSpc>
            </a:pPr>
            <a:r>
              <a:rPr lang="en-GB" altLang="en-US"/>
              <a:t>It is essential as it removes toxic (poisonous) wastes from the body. If these chemicals were allowed to build up they would slow down and eventually stop important chemical reactions in the body. </a:t>
            </a:r>
          </a:p>
          <a:p>
            <a:pPr>
              <a:lnSpc>
                <a:spcPct val="90000"/>
              </a:lnSpc>
            </a:pPr>
            <a:r>
              <a:rPr lang="en-GB" altLang="en-US"/>
              <a:t>Carbon dioxide is a waste product of respiration a build up of CO2 in the body results in an increase in blood acidity, breathing would become more frequent and deeper, eventually you would fall unconscious and may die. </a:t>
            </a:r>
          </a:p>
          <a:p>
            <a:pPr>
              <a:lnSpc>
                <a:spcPct val="90000"/>
              </a:lnSpc>
            </a:pPr>
            <a:r>
              <a:rPr lang="en-GB" altLang="en-US"/>
              <a:t>So removal of waste products is really important!</a:t>
            </a:r>
            <a:endParaRPr lang="en-US" altLang="en-US"/>
          </a:p>
        </p:txBody>
      </p:sp>
    </p:spTree>
    <p:extLst>
      <p:ext uri="{BB962C8B-B14F-4D97-AF65-F5344CB8AC3E}">
        <p14:creationId xmlns:p14="http://schemas.microsoft.com/office/powerpoint/2010/main" val="1236821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smtClean="0"/>
              <a:t>Urea</a:t>
            </a:r>
            <a:endParaRPr lang="en-US" altLang="en-US" smtClean="0"/>
          </a:p>
        </p:txBody>
      </p:sp>
      <p:sp>
        <p:nvSpPr>
          <p:cNvPr id="13315" name="Rectangle 3"/>
          <p:cNvSpPr>
            <a:spLocks noGrp="1" noChangeArrowheads="1"/>
          </p:cNvSpPr>
          <p:nvPr>
            <p:ph type="body" idx="1"/>
          </p:nvPr>
        </p:nvSpPr>
        <p:spPr/>
        <p:txBody>
          <a:bodyPr/>
          <a:lstStyle/>
          <a:p>
            <a:r>
              <a:rPr lang="en-GB" altLang="en-US" smtClean="0"/>
              <a:t>The body can not store proteins or amino acids, so excess is broken down.</a:t>
            </a:r>
          </a:p>
          <a:p>
            <a:r>
              <a:rPr lang="en-GB" altLang="en-US" smtClean="0"/>
              <a:t>This involves the removal of the amino (NH2) group is removed.</a:t>
            </a:r>
          </a:p>
          <a:p>
            <a:r>
              <a:rPr lang="en-GB" altLang="en-US" smtClean="0"/>
              <a:t>This occurs in the liver and is called deamination. </a:t>
            </a:r>
            <a:endParaRPr lang="en-US" alt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4437063"/>
            <a:ext cx="3436938"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02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mtClean="0"/>
              <a:t>Osmoregulation </a:t>
            </a:r>
            <a:endParaRPr lang="en-US" altLang="en-US" smtClean="0"/>
          </a:p>
        </p:txBody>
      </p:sp>
      <p:sp>
        <p:nvSpPr>
          <p:cNvPr id="14339" name="Rectangle 3"/>
          <p:cNvSpPr>
            <a:spLocks noGrp="1" noChangeArrowheads="1"/>
          </p:cNvSpPr>
          <p:nvPr>
            <p:ph type="body" idx="1"/>
          </p:nvPr>
        </p:nvSpPr>
        <p:spPr>
          <a:xfrm>
            <a:off x="1981200" y="1600201"/>
            <a:ext cx="8229600" cy="4708525"/>
          </a:xfrm>
        </p:spPr>
        <p:txBody>
          <a:bodyPr/>
          <a:lstStyle/>
          <a:p>
            <a:r>
              <a:rPr lang="en-GB" altLang="en-US"/>
              <a:t>The regulation of water and solute concentrations.</a:t>
            </a:r>
          </a:p>
          <a:p>
            <a:r>
              <a:rPr lang="en-GB" altLang="en-US"/>
              <a:t>Is controlled by a hormone negative feedback system.</a:t>
            </a:r>
          </a:p>
          <a:p>
            <a:r>
              <a:rPr lang="en-GB" altLang="en-US"/>
              <a:t>The receptor is the hypothalamus – monitoring water levels in the blood</a:t>
            </a:r>
          </a:p>
          <a:p>
            <a:r>
              <a:rPr lang="en-GB" altLang="en-US"/>
              <a:t>The effector is the pituitary gland which releases the hormone and the walls of the distal convoluted tubule which the hormone affects. </a:t>
            </a:r>
            <a:endParaRPr lang="en-US" altLang="en-US"/>
          </a:p>
        </p:txBody>
      </p:sp>
    </p:spTree>
    <p:extLst>
      <p:ext uri="{BB962C8B-B14F-4D97-AF65-F5344CB8AC3E}">
        <p14:creationId xmlns:p14="http://schemas.microsoft.com/office/powerpoint/2010/main" val="2441803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1">
                    <a:satMod val="150000"/>
                  </a:schemeClr>
                </a:solidFill>
              </a:rPr>
              <a:t>The kidneys</a:t>
            </a:r>
            <a:endParaRPr lang="en-GB" dirty="0">
              <a:solidFill>
                <a:schemeClr val="accent1">
                  <a:satMod val="150000"/>
                </a:schemeClr>
              </a:solidFill>
            </a:endParaRPr>
          </a:p>
        </p:txBody>
      </p:sp>
      <p:sp>
        <p:nvSpPr>
          <p:cNvPr id="15363" name="Content Placeholder 2"/>
          <p:cNvSpPr>
            <a:spLocks noGrp="1"/>
          </p:cNvSpPr>
          <p:nvPr>
            <p:ph idx="1"/>
          </p:nvPr>
        </p:nvSpPr>
        <p:spPr/>
        <p:txBody>
          <a:bodyPr/>
          <a:lstStyle/>
          <a:p>
            <a:endParaRPr lang="en-GB" altLang="en-US" smtClean="0"/>
          </a:p>
        </p:txBody>
      </p:sp>
      <p:sp>
        <p:nvSpPr>
          <p:cNvPr id="6" name="Rectangle 5"/>
          <p:cNvSpPr/>
          <p:nvPr/>
        </p:nvSpPr>
        <p:spPr>
          <a:xfrm>
            <a:off x="7453314" y="1785938"/>
            <a:ext cx="2643187"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2095500" y="2071688"/>
            <a:ext cx="2286000" cy="4214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6" name="Picture 7" descr="\\Ntserver\thornes\597_Sep Sci Biol TRP\597_artwork\PPT images\B3.02.05a_KidneyF_AW597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785939"/>
            <a:ext cx="805815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66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072994B1EBD47A20D76CDA9371EA7" ma:contentTypeVersion="1" ma:contentTypeDescription="Create a new document." ma:contentTypeScope="" ma:versionID="599697c53f3d6bcda38da4d32024b115">
  <xsd:schema xmlns:xsd="http://www.w3.org/2001/XMLSchema" xmlns:xs="http://www.w3.org/2001/XMLSchema" xmlns:p="http://schemas.microsoft.com/office/2006/metadata/properties" xmlns:ns2="ee397680-f190-4e6d-8975-a255f171bc32" targetNamespace="http://schemas.microsoft.com/office/2006/metadata/properties" ma:root="true" ma:fieldsID="464858e16ac1ec8bb2944eff12a94134" ns2:_="">
    <xsd:import namespace="ee397680-f190-4e6d-8975-a255f171bc3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97680-f190-4e6d-8975-a255f171bc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CBDB1-D123-46EF-92C7-F11126065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97680-f190-4e6d-8975-a255f171b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05DE08-EA1E-411A-994F-D45F661D111F}">
  <ds:schemaRefs>
    <ds:schemaRef ds:uri="http://schemas.microsoft.com/sharepoint/events"/>
  </ds:schemaRefs>
</ds:datastoreItem>
</file>

<file path=customXml/itemProps3.xml><?xml version="1.0" encoding="utf-8"?>
<ds:datastoreItem xmlns:ds="http://schemas.openxmlformats.org/officeDocument/2006/customXml" ds:itemID="{0779D77A-BAA0-41A8-967D-71506A95400E}">
  <ds:schemaRefs>
    <ds:schemaRef ds:uri="http://schemas.microsoft.com/sharepoint/v3/contenttype/forms"/>
  </ds:schemaRefs>
</ds:datastoreItem>
</file>

<file path=customXml/itemProps4.xml><?xml version="1.0" encoding="utf-8"?>
<ds:datastoreItem xmlns:ds="http://schemas.openxmlformats.org/officeDocument/2006/customXml" ds:itemID="{C0A62E15-7BB5-4EB4-A948-28542BFBFA52}">
  <ds:schemaRefs>
    <ds:schemaRef ds:uri="http://purl.org/dc/elements/1.1/"/>
    <ds:schemaRef ds:uri="ee397680-f190-4e6d-8975-a255f171bc32"/>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Widescreen</PresentationFormat>
  <Paragraphs>138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Century Gothic</vt:lpstr>
      <vt:lpstr>Wingdings</vt:lpstr>
      <vt:lpstr>Office Theme</vt:lpstr>
      <vt:lpstr>PowerPoint Presentation</vt:lpstr>
      <vt:lpstr>PowerPoint Presentation</vt:lpstr>
      <vt:lpstr>Wednesday 4th June 2014 The Kidneys By the end of the lesson I should be able to …</vt:lpstr>
      <vt:lpstr>What do the kidneys do?</vt:lpstr>
      <vt:lpstr>Excretion </vt:lpstr>
      <vt:lpstr>Importance of excretion</vt:lpstr>
      <vt:lpstr>Urea</vt:lpstr>
      <vt:lpstr>Osmoregulation </vt:lpstr>
      <vt:lpstr>The kidneys</vt:lpstr>
      <vt:lpstr>The Kidney</vt:lpstr>
      <vt:lpstr>What is urine?</vt:lpstr>
      <vt:lpstr>The Nephron</vt:lpstr>
      <vt:lpstr>Selective reabsorption</vt:lpstr>
      <vt:lpstr>Problems</vt:lpstr>
      <vt:lpstr>PowerPoint Presentation</vt:lpstr>
      <vt:lpstr>PowerPoint Presentation</vt:lpstr>
      <vt:lpstr>The kidneys X 2</vt:lpstr>
      <vt:lpstr>Calyx or Calyses</vt:lpstr>
      <vt:lpstr>From calyx to renal pelvis</vt:lpstr>
      <vt:lpstr>Renal pelvis</vt:lpstr>
      <vt:lpstr>Intro to the finer structure</vt:lpstr>
      <vt:lpstr>Ureter and Urethra</vt:lpstr>
      <vt:lpstr>Bladder</vt:lpstr>
      <vt:lpstr>Ideas for memory recall; renal system</vt:lpstr>
      <vt:lpstr>Cortex and medulla</vt:lpstr>
      <vt:lpstr>Location</vt:lpstr>
      <vt:lpstr>Loop of Henle</vt:lpstr>
      <vt:lpstr>Afferent arteriole  Efferent arteriole </vt:lpstr>
      <vt:lpstr>Efferent arteriole</vt:lpstr>
      <vt:lpstr>Glomerulus</vt:lpstr>
      <vt:lpstr>Bowman’s capsule</vt:lpstr>
      <vt:lpstr>Proximal  and distal tubule</vt:lpstr>
      <vt:lpstr>Collecting duct</vt:lpstr>
      <vt:lpstr>Get it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Bushay (HAGR)</dc:creator>
  <cp:lastModifiedBy>Daniel Bushay (HAGR)</cp:lastModifiedBy>
  <cp:revision>1</cp:revision>
  <dcterms:created xsi:type="dcterms:W3CDTF">2014-06-04T17:16:03Z</dcterms:created>
  <dcterms:modified xsi:type="dcterms:W3CDTF">2014-06-04T17:16:42Z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0x0101007B0072994B1EBD47A20D76CDA9371EA7</vt:lpwstr>
  </property>
</Properties>
</file>