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74" r:id="rId6"/>
    <p:sldId id="258" r:id="rId7"/>
    <p:sldId id="273" r:id="rId8"/>
    <p:sldId id="270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>
      <p:cViewPr>
        <p:scale>
          <a:sx n="50" d="100"/>
          <a:sy n="50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C15838-09AD-404E-A277-CCB37F116EA1}" type="datetimeFigureOut">
              <a:rPr lang="en-GB"/>
              <a:pPr>
                <a:defRPr/>
              </a:pPr>
              <a:t>13/01/2014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4ABE2E-D170-481A-B1C7-6FE0AE797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27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4330CC-69FF-4EF0-92F5-70C056B562D6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CF12EF-0539-4CF9-A975-82686D0B5B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19683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2DEA0B-5607-4A6B-A954-3EB0129AF48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72400" cy="936104"/>
          </a:xfrm>
        </p:spPr>
        <p:txBody>
          <a:bodyPr/>
          <a:lstStyle>
            <a:lvl1pPr algn="ctr">
              <a:defRPr sz="4000" b="1" u="sng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4032448"/>
          </a:xfrm>
        </p:spPr>
        <p:txBody>
          <a:bodyPr/>
          <a:lstStyle>
            <a:lvl1pPr marL="0" indent="0" algn="l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15CF-A8E0-40CA-81DB-498740B20CA4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D013-E8CB-47DD-9C8A-298A7A41D2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ebmail.elthamfoundation.com/exchange/jmarrill/Inbox/Geroge%20McMillan/Logo-3.EML/HAGR%20Logo%20with%20strapline.jpg/C58EA28C-18C0-4a97-9AF2-036E93DDAFB3/HAGR%20Logo%20with%20strapline.jpg?attach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25" y="0"/>
            <a:ext cx="34448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26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C352-089E-4302-8A05-34F7CAF6C5E1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AACA5-5BFA-4BF5-AD96-1923B7567A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B5E0-8D92-463F-ACC5-F617C79C3F05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FB6D-C9AF-44ED-A99B-64B787EAE7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24128" cy="90872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8B47-F00A-4C06-87D0-9093A926EEDA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E381-2B85-4119-948B-25C85CCE42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353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0" y="908721"/>
            <a:ext cx="9144000" cy="792088"/>
          </a:xfrm>
          <a:ln w="50800">
            <a:solidFill>
              <a:srgbClr val="FF0000"/>
            </a:solidFill>
          </a:ln>
          <a:effectLst>
            <a:outerShdw blurRad="177800" dir="5400000" algn="ctr" rotWithShape="0">
              <a:schemeClr val="tx1"/>
            </a:outerShdw>
          </a:effectLst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8B57-A30A-4440-B38A-86B424EB7B6F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40D4-FAD2-4839-82D4-2E3197BD80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3605-9102-425A-B9BA-8DA9E6EE9349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3160-6F2E-417B-982E-53F75DDCA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13F3-BA42-448A-A065-0211EB21529D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20E9-E513-4AE9-9C45-1CA0BDBB8C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ebmail.elthamfoundation.com/exchange/jmarrill/Inbox/Geroge%20McMillan/Logo-3.EML/HAGR%20Logo%20with%20strapline.jpg/C58EA28C-18C0-4a97-9AF2-036E93DDAFB3/HAGR%20Logo%20with%20strapline.jpg?attach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25" y="0"/>
            <a:ext cx="34448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9C873-CD55-4052-B3AF-5DDEBCA7EA29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57F8-A602-4D21-9A6E-79E98D61D1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ebmail.elthamfoundation.com/exchange/jmarrill/Inbox/Geroge%20McMillan/Logo-3.EML/HAGR%20Logo%20with%20strapline.jpg/C58EA28C-18C0-4a97-9AF2-036E93DDAFB3/HAGR%20Logo%20with%20strapline.jpg?attach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25" y="0"/>
            <a:ext cx="34448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348879"/>
            <a:ext cx="3008313" cy="3816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18EE-7935-44F7-81D4-C82DD28EA4DD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C62A-F17E-43BF-8C36-FCFD74FBB2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ebmail.elthamfoundation.com/exchange/jmarrill/Inbox/Geroge%20McMillan/Logo-3.EML/HAGR%20Logo%20with%20strapline.jpg/C58EA28C-18C0-4a97-9AF2-036E93DDAFB3/HAGR%20Logo%20with%20strapline.jpg?attach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25" y="0"/>
            <a:ext cx="34448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AA9AF-4648-4D22-BE5F-ED7A3975E4FE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01F5-FCE9-4ECD-B6A7-58A7B4E0A4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ebmail.elthamfoundation.com/exchange/jmarrill/Inbox/Geroge%20McMillan/Logo-3.EML/HAGR%20Logo%20with%20strapline.jpg/C58EA28C-18C0-4a97-9AF2-036E93DDAFB3/HAGR%20Logo%20with%20strapline.jpg?attach=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99125" y="0"/>
            <a:ext cx="34448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57245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908050"/>
            <a:ext cx="91440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Learning Objective/outcome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05C32F-966A-4BA4-92AC-8BB37D57531F}" type="datetimeFigureOut">
              <a:rPr lang="en-GB"/>
              <a:pPr>
                <a:defRPr/>
              </a:pPr>
              <a:t>13/01/2014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8A6A90-093D-43FE-8ADA-35F70CB57D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6" r:id="rId3"/>
    <p:sldLayoutId id="2147483702" r:id="rId4"/>
    <p:sldLayoutId id="2147483703" r:id="rId5"/>
    <p:sldLayoutId id="2147483704" r:id="rId6"/>
    <p:sldLayoutId id="2147483707" r:id="rId7"/>
    <p:sldLayoutId id="2147483708" r:id="rId8"/>
    <p:sldLayoutId id="2147483709" r:id="rId9"/>
    <p:sldLayoutId id="2147483710" r:id="rId10"/>
    <p:sldLayoutId id="214748370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Now: </a:t>
            </a:r>
            <a:r>
              <a:rPr lang="en-GB" dirty="0" smtClean="0"/>
              <a:t>Quick Quiz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What i</a:t>
            </a:r>
            <a:r>
              <a:rPr lang="en-GB" sz="3000" dirty="0" smtClean="0"/>
              <a:t>s the molecular formula for a triose sugar? (hint: General formula for a carbohydrate is </a:t>
            </a:r>
            <a:r>
              <a:rPr lang="en-GB" sz="3000" dirty="0" err="1" smtClean="0"/>
              <a:t>C</a:t>
            </a:r>
            <a:r>
              <a:rPr lang="en-GB" sz="3000" baseline="-25000" dirty="0" err="1" smtClean="0"/>
              <a:t>n</a:t>
            </a:r>
            <a:r>
              <a:rPr lang="en-GB" sz="3000" dirty="0" smtClean="0"/>
              <a:t>(H</a:t>
            </a:r>
            <a:r>
              <a:rPr lang="en-GB" sz="3000" baseline="-25000" dirty="0" smtClean="0"/>
              <a:t>2n</a:t>
            </a:r>
            <a:r>
              <a:rPr lang="en-GB" sz="3000" dirty="0" smtClean="0"/>
              <a:t>O)</a:t>
            </a:r>
            <a:r>
              <a:rPr lang="en-GB" sz="3000" baseline="-25000" dirty="0" smtClean="0"/>
              <a:t>n</a:t>
            </a:r>
            <a:r>
              <a:rPr lang="en-GB" sz="3000" dirty="0" smtClean="0"/>
              <a:t>)</a:t>
            </a:r>
          </a:p>
          <a:p>
            <a:pPr>
              <a:buNone/>
            </a:pPr>
            <a:endParaRPr lang="en-GB" sz="3000" baseline="-25000" dirty="0" smtClean="0"/>
          </a:p>
          <a:p>
            <a:r>
              <a:rPr lang="en-GB" sz="3000" dirty="0" smtClean="0"/>
              <a:t>List the properties common to all monosaccharides and disaccharides</a:t>
            </a:r>
          </a:p>
          <a:p>
            <a:endParaRPr lang="en-GB" sz="3000" dirty="0" smtClean="0"/>
          </a:p>
          <a:p>
            <a:r>
              <a:rPr lang="en-GB" sz="3000" dirty="0" smtClean="0"/>
              <a:t>Write out an equation to show the condensation reaction to produce maltose (glucose + glucose). </a:t>
            </a:r>
          </a:p>
          <a:p>
            <a:endParaRPr lang="en-GB" sz="3000" dirty="0" smtClean="0"/>
          </a:p>
          <a:p>
            <a:r>
              <a:rPr lang="en-GB" sz="3000" dirty="0" smtClean="0"/>
              <a:t>Explain why molecules of </a:t>
            </a:r>
            <a:r>
              <a:rPr lang="el-GR" sz="3000" dirty="0" smtClean="0"/>
              <a:t>α</a:t>
            </a:r>
            <a:r>
              <a:rPr lang="en-GB" sz="3000" dirty="0" smtClean="0"/>
              <a:t> and </a:t>
            </a:r>
            <a:r>
              <a:rPr lang="el-GR" sz="3000" dirty="0" smtClean="0"/>
              <a:t>β</a:t>
            </a:r>
            <a:r>
              <a:rPr lang="en-GB" sz="3000" dirty="0" smtClean="0"/>
              <a:t> glucose have different shapes.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What is the molecular formula for a triose sugar? (hint: General formula for a carbohydrate is </a:t>
            </a:r>
            <a:r>
              <a:rPr lang="en-GB" sz="2400" dirty="0" err="1" smtClean="0"/>
              <a:t>C</a:t>
            </a:r>
            <a:r>
              <a:rPr lang="en-GB" sz="2400" baseline="-25000" dirty="0" err="1" smtClean="0"/>
              <a:t>n</a:t>
            </a:r>
            <a:r>
              <a:rPr lang="en-GB" sz="2400" dirty="0" smtClean="0"/>
              <a:t>(H</a:t>
            </a:r>
            <a:r>
              <a:rPr lang="en-GB" sz="2400" baseline="-25000" dirty="0" smtClean="0"/>
              <a:t>2n</a:t>
            </a:r>
            <a:r>
              <a:rPr lang="en-GB" sz="2400" dirty="0" smtClean="0"/>
              <a:t>O)</a:t>
            </a:r>
            <a:r>
              <a:rPr lang="en-GB" sz="2400" baseline="-25000" dirty="0" smtClean="0"/>
              <a:t>n</a:t>
            </a:r>
            <a:r>
              <a:rPr lang="en-GB" sz="2400" dirty="0" smtClean="0"/>
              <a:t>)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C</a:t>
            </a:r>
            <a:r>
              <a:rPr lang="en-GB" sz="2400" baseline="-25000" dirty="0" smtClean="0">
                <a:solidFill>
                  <a:srgbClr val="FF0000"/>
                </a:solidFill>
              </a:rPr>
              <a:t>3</a:t>
            </a:r>
            <a:r>
              <a:rPr lang="en-GB" sz="2400" dirty="0" smtClean="0">
                <a:solidFill>
                  <a:srgbClr val="FF0000"/>
                </a:solidFill>
              </a:rPr>
              <a:t>H</a:t>
            </a:r>
            <a:r>
              <a:rPr lang="en-GB" sz="2400" baseline="-25000" dirty="0" smtClean="0">
                <a:solidFill>
                  <a:srgbClr val="FF0000"/>
                </a:solidFill>
              </a:rPr>
              <a:t>6</a:t>
            </a:r>
            <a:r>
              <a:rPr lang="en-GB" sz="2400" dirty="0" smtClean="0">
                <a:solidFill>
                  <a:srgbClr val="FF0000"/>
                </a:solidFill>
              </a:rPr>
              <a:t>O</a:t>
            </a:r>
            <a:r>
              <a:rPr lang="en-GB" sz="2400" baseline="-25000" dirty="0" smtClean="0">
                <a:solidFill>
                  <a:srgbClr val="FF0000"/>
                </a:solidFill>
              </a:rPr>
              <a:t>3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List the properties common to all monosaccharides and disaccharides</a:t>
            </a:r>
          </a:p>
          <a:p>
            <a:r>
              <a:rPr lang="en-GB" sz="2400" dirty="0" err="1" smtClean="0">
                <a:solidFill>
                  <a:srgbClr val="FF0000"/>
                </a:solidFill>
              </a:rPr>
              <a:t>Solluble</a:t>
            </a:r>
            <a:r>
              <a:rPr lang="en-GB" sz="2400" dirty="0" smtClean="0">
                <a:solidFill>
                  <a:srgbClr val="FF0000"/>
                </a:solidFill>
              </a:rPr>
              <a:t>, sweet, crystalline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Write out an equation to show the condensation reaction to produce maltose (glucose + glucose).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Glucose + glucose </a:t>
            </a:r>
            <a:r>
              <a:rPr lang="en-GB" sz="2400" dirty="0" smtClean="0">
                <a:solidFill>
                  <a:srgbClr val="FF0000"/>
                </a:solidFill>
                <a:latin typeface="Calibri"/>
              </a:rPr>
              <a:t>→ maltose + water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alibri"/>
              </a:rPr>
              <a:t>C</a:t>
            </a:r>
            <a:r>
              <a:rPr lang="en-GB" sz="2400" baseline="-25000" dirty="0" smtClean="0">
                <a:solidFill>
                  <a:srgbClr val="FF0000"/>
                </a:solidFill>
                <a:latin typeface="Calibri"/>
              </a:rPr>
              <a:t>6</a:t>
            </a:r>
            <a:r>
              <a:rPr lang="en-GB" sz="2400" dirty="0" smtClean="0">
                <a:solidFill>
                  <a:srgbClr val="FF0000"/>
                </a:solidFill>
                <a:latin typeface="Calibri"/>
              </a:rPr>
              <a:t>H</a:t>
            </a:r>
            <a:r>
              <a:rPr lang="en-GB" sz="2400" baseline="-25000" dirty="0" smtClean="0">
                <a:solidFill>
                  <a:srgbClr val="FF0000"/>
                </a:solidFill>
                <a:latin typeface="Calibri"/>
              </a:rPr>
              <a:t>12</a:t>
            </a:r>
            <a:r>
              <a:rPr lang="en-GB" sz="2400" dirty="0" smtClean="0">
                <a:solidFill>
                  <a:srgbClr val="FF0000"/>
                </a:solidFill>
                <a:latin typeface="Calibri"/>
              </a:rPr>
              <a:t>O</a:t>
            </a:r>
            <a:r>
              <a:rPr lang="en-GB" sz="2400" baseline="-25000" dirty="0" smtClean="0">
                <a:solidFill>
                  <a:srgbClr val="FF0000"/>
                </a:solidFill>
                <a:latin typeface="Calibri"/>
              </a:rPr>
              <a:t>6</a:t>
            </a:r>
            <a:r>
              <a:rPr lang="en-GB" sz="2400" dirty="0" smtClean="0">
                <a:solidFill>
                  <a:srgbClr val="FF0000"/>
                </a:solidFill>
                <a:latin typeface="Calibri"/>
              </a:rPr>
              <a:t> + </a:t>
            </a:r>
            <a:r>
              <a:rPr lang="en-GB" sz="2400" dirty="0" smtClean="0">
                <a:solidFill>
                  <a:srgbClr val="FF0000"/>
                </a:solidFill>
              </a:rPr>
              <a:t>C</a:t>
            </a:r>
            <a:r>
              <a:rPr lang="en-GB" sz="2400" baseline="-25000" dirty="0" smtClean="0">
                <a:solidFill>
                  <a:srgbClr val="FF0000"/>
                </a:solidFill>
              </a:rPr>
              <a:t>6</a:t>
            </a:r>
            <a:r>
              <a:rPr lang="en-GB" sz="2400" dirty="0" smtClean="0">
                <a:solidFill>
                  <a:srgbClr val="FF0000"/>
                </a:solidFill>
              </a:rPr>
              <a:t>H</a:t>
            </a:r>
            <a:r>
              <a:rPr lang="en-GB" sz="2400" baseline="-25000" dirty="0" smtClean="0">
                <a:solidFill>
                  <a:srgbClr val="FF0000"/>
                </a:solidFill>
              </a:rPr>
              <a:t>12</a:t>
            </a:r>
            <a:r>
              <a:rPr lang="en-GB" sz="2400" dirty="0" smtClean="0">
                <a:solidFill>
                  <a:srgbClr val="FF0000"/>
                </a:solidFill>
              </a:rPr>
              <a:t>O</a:t>
            </a:r>
            <a:r>
              <a:rPr lang="en-GB" sz="2400" baseline="-25000" dirty="0" smtClean="0">
                <a:solidFill>
                  <a:srgbClr val="FF0000"/>
                </a:solidFill>
              </a:rPr>
              <a:t>6 </a:t>
            </a:r>
            <a:r>
              <a:rPr lang="en-GB" sz="2400" dirty="0" smtClean="0">
                <a:solidFill>
                  <a:srgbClr val="FF0000"/>
                </a:solidFill>
              </a:rPr>
              <a:t>→ C</a:t>
            </a:r>
            <a:r>
              <a:rPr lang="en-GB" sz="2400" baseline="-25000" dirty="0" smtClean="0">
                <a:solidFill>
                  <a:srgbClr val="FF0000"/>
                </a:solidFill>
              </a:rPr>
              <a:t>12</a:t>
            </a:r>
            <a:r>
              <a:rPr lang="en-GB" sz="2400" dirty="0" smtClean="0">
                <a:solidFill>
                  <a:srgbClr val="FF0000"/>
                </a:solidFill>
              </a:rPr>
              <a:t>H</a:t>
            </a:r>
            <a:r>
              <a:rPr lang="en-GB" sz="2400" baseline="-25000" dirty="0" smtClean="0">
                <a:solidFill>
                  <a:srgbClr val="FF0000"/>
                </a:solidFill>
              </a:rPr>
              <a:t>22</a:t>
            </a:r>
            <a:r>
              <a:rPr lang="en-GB" sz="2400" dirty="0" smtClean="0">
                <a:solidFill>
                  <a:srgbClr val="FF0000"/>
                </a:solidFill>
              </a:rPr>
              <a:t>O</a:t>
            </a:r>
            <a:r>
              <a:rPr lang="en-GB" sz="2400" baseline="-25000" dirty="0" smtClean="0">
                <a:solidFill>
                  <a:srgbClr val="FF0000"/>
                </a:solidFill>
              </a:rPr>
              <a:t>12</a:t>
            </a:r>
            <a:r>
              <a:rPr lang="en-GB" sz="2400" dirty="0" smtClean="0">
                <a:solidFill>
                  <a:srgbClr val="FF0000"/>
                </a:solidFill>
              </a:rPr>
              <a:t> + H</a:t>
            </a:r>
            <a:r>
              <a:rPr lang="en-GB" sz="2400" baseline="-25000" dirty="0" smtClean="0">
                <a:solidFill>
                  <a:srgbClr val="FF0000"/>
                </a:solidFill>
              </a:rPr>
              <a:t>2</a:t>
            </a:r>
            <a:r>
              <a:rPr lang="en-GB" sz="24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GB" sz="2400" dirty="0" smtClean="0"/>
              <a:t>Explain why molecules of </a:t>
            </a:r>
            <a:r>
              <a:rPr lang="el-GR" sz="2400" dirty="0" smtClean="0"/>
              <a:t>α</a:t>
            </a:r>
            <a:r>
              <a:rPr lang="en-GB" sz="2400" dirty="0" smtClean="0"/>
              <a:t> and </a:t>
            </a:r>
            <a:r>
              <a:rPr lang="el-GR" sz="2400" dirty="0" smtClean="0"/>
              <a:t>β</a:t>
            </a:r>
            <a:r>
              <a:rPr lang="en-GB" sz="2400" dirty="0" smtClean="0"/>
              <a:t> glucose have different shapes. </a:t>
            </a:r>
            <a:endParaRPr lang="en-GB" sz="2400" dirty="0" smtClean="0"/>
          </a:p>
          <a:p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GB" sz="2400" dirty="0" smtClean="0">
                <a:solidFill>
                  <a:srgbClr val="FF0000"/>
                </a:solidFill>
              </a:rPr>
              <a:t> glucose the OH group on C</a:t>
            </a:r>
            <a:r>
              <a:rPr lang="en-GB" sz="2400" baseline="-25000" dirty="0" smtClean="0">
                <a:solidFill>
                  <a:srgbClr val="FF0000"/>
                </a:solidFill>
              </a:rPr>
              <a:t>1 </a:t>
            </a:r>
            <a:r>
              <a:rPr lang="en-GB" sz="2400" dirty="0" smtClean="0">
                <a:solidFill>
                  <a:srgbClr val="FF0000"/>
                </a:solidFill>
              </a:rPr>
              <a:t>is below the plane (at the bottom) whereas on 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GB" sz="2400" dirty="0" smtClean="0">
                <a:solidFill>
                  <a:srgbClr val="FF0000"/>
                </a:solidFill>
              </a:rPr>
              <a:t> glucose the OH group on C</a:t>
            </a:r>
            <a:r>
              <a:rPr lang="en-GB" sz="2400" baseline="-25000" dirty="0" smtClean="0">
                <a:solidFill>
                  <a:srgbClr val="FF0000"/>
                </a:solidFill>
              </a:rPr>
              <a:t>1 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is above the plane (at the top) which makes the molecules different shapes. 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079500"/>
          </a:xfrm>
        </p:spPr>
        <p:txBody>
          <a:bodyPr/>
          <a:lstStyle/>
          <a:p>
            <a:r>
              <a:rPr lang="en-US" dirty="0" smtClean="0"/>
              <a:t>Reducing and Non reducing Sugars </a:t>
            </a:r>
            <a:endParaRPr lang="en-US" dirty="0" smtClean="0"/>
          </a:p>
        </p:txBody>
      </p:sp>
      <p:sp>
        <p:nvSpPr>
          <p:cNvPr id="9219" name="Subtitle 3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2350" cy="5229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To be able to</a:t>
            </a:r>
          </a:p>
          <a:p>
            <a:pPr>
              <a:buNone/>
            </a:pPr>
            <a:r>
              <a:rPr lang="en-US" sz="2800" dirty="0" smtClean="0"/>
              <a:t>Recall what a reducing sugar is. </a:t>
            </a:r>
          </a:p>
          <a:p>
            <a:pPr>
              <a:buNone/>
            </a:pPr>
            <a:r>
              <a:rPr lang="en-US" sz="2800" b="1" u="sng" dirty="0" smtClean="0"/>
              <a:t>Practical Activity 19</a:t>
            </a:r>
          </a:p>
          <a:p>
            <a:pPr>
              <a:buNone/>
            </a:pPr>
            <a:r>
              <a:rPr lang="en-US" sz="2800" dirty="0" smtClean="0"/>
              <a:t>Understand and carry out the tests for starch and reducing sugars. </a:t>
            </a:r>
          </a:p>
          <a:p>
            <a:pPr>
              <a:buNone/>
            </a:pPr>
            <a:r>
              <a:rPr lang="en-US" sz="2800" dirty="0" smtClean="0"/>
              <a:t>Know the positive result for each test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b="1" u="sng" dirty="0" smtClean="0"/>
              <a:t>Practical Activity 20</a:t>
            </a:r>
          </a:p>
          <a:p>
            <a:pPr>
              <a:buNone/>
            </a:pPr>
            <a:r>
              <a:rPr lang="en-US" sz="2800" dirty="0" smtClean="0"/>
              <a:t>Understand and carry out the test for non-reducing sugars. </a:t>
            </a:r>
          </a:p>
          <a:p>
            <a:pPr>
              <a:buNone/>
            </a:pPr>
            <a:r>
              <a:rPr lang="en-US" sz="2800" dirty="0" smtClean="0"/>
              <a:t>Know the positive result for non reducing sugars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</p:spPr>
        <p:txBody>
          <a:bodyPr/>
          <a:lstStyle/>
          <a:p>
            <a:r>
              <a:rPr lang="en-GB" dirty="0" smtClean="0"/>
              <a:t>Review your diagrams from last lesson. </a:t>
            </a:r>
          </a:p>
          <a:p>
            <a:r>
              <a:rPr lang="en-GB" dirty="0" smtClean="0"/>
              <a:t>Identify the differences between the ring and chain structures of glucose.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Sugars exist in solution in equal amounts of the ring and chain form. </a:t>
            </a:r>
            <a:endParaRPr lang="en-GB" dirty="0" smtClean="0"/>
          </a:p>
          <a:p>
            <a:pPr lvl="1"/>
            <a:r>
              <a:rPr lang="en-GB" dirty="0" smtClean="0"/>
              <a:t>This is important because to be a reducing sugar the CHAIN form must be present.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0" y="908721"/>
            <a:ext cx="9144000" cy="504055"/>
          </a:xfrm>
        </p:spPr>
        <p:txBody>
          <a:bodyPr/>
          <a:lstStyle/>
          <a:p>
            <a:r>
              <a:rPr lang="en-US" dirty="0" smtClean="0"/>
              <a:t>Recall what a reducing sugar is.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sugars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627784" y="3140968"/>
            <a:ext cx="1080120" cy="108012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Think</a:t>
            </a:r>
            <a:endParaRPr lang="en-GB" dirty="0"/>
          </a:p>
        </p:txBody>
      </p:sp>
      <p:sp>
        <p:nvSpPr>
          <p:cNvPr id="8" name="Plus 7"/>
          <p:cNvSpPr/>
          <p:nvPr/>
        </p:nvSpPr>
        <p:spPr>
          <a:xfrm>
            <a:off x="3851920" y="2996952"/>
            <a:ext cx="1368152" cy="1296144"/>
          </a:xfrm>
          <a:prstGeom prst="mathPlu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Pair 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5220072" y="3284984"/>
            <a:ext cx="1296144" cy="720080"/>
          </a:xfrm>
          <a:prstGeom prst="cloudCallout">
            <a:avLst>
              <a:gd name="adj1" fmla="val -46376"/>
              <a:gd name="adj2" fmla="val 88773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484784"/>
            <a:ext cx="6372200" cy="4641379"/>
          </a:xfrm>
        </p:spPr>
        <p:txBody>
          <a:bodyPr/>
          <a:lstStyle/>
          <a:p>
            <a:r>
              <a:rPr lang="en-GB" dirty="0" smtClean="0"/>
              <a:t>Think about functional groups (we discussed these briefly last lesson) Use the functional groups handout to see if you can identify the functional group on the chain form of glucose.  </a:t>
            </a:r>
            <a:endParaRPr lang="en-GB" dirty="0" smtClean="0"/>
          </a:p>
          <a:p>
            <a:r>
              <a:rPr lang="en-GB" dirty="0" smtClean="0"/>
              <a:t>The chain form of glucose contains an ALDEHYDE functional group – noted in red on the diagram to the right.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0" y="908721"/>
            <a:ext cx="9144000" cy="504055"/>
          </a:xfrm>
        </p:spPr>
        <p:txBody>
          <a:bodyPr/>
          <a:lstStyle/>
          <a:p>
            <a:r>
              <a:rPr lang="en-US" dirty="0" smtClean="0"/>
              <a:t>Recall what a reducing sugar is.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sugars 2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3428" y="1556792"/>
            <a:ext cx="231057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3995936" y="3933056"/>
            <a:ext cx="1296144" cy="720080"/>
          </a:xfrm>
          <a:prstGeom prst="cloudCallout">
            <a:avLst>
              <a:gd name="adj1" fmla="val -172619"/>
              <a:gd name="adj2" fmla="val -4795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72817"/>
            <a:ext cx="9144000" cy="2664296"/>
          </a:xfrm>
        </p:spPr>
        <p:txBody>
          <a:bodyPr/>
          <a:lstStyle/>
          <a:p>
            <a:r>
              <a:rPr lang="en-GB" dirty="0" smtClean="0"/>
              <a:t>A reducing sugar is one that has the potential to reduce other compounds? 	</a:t>
            </a:r>
          </a:p>
          <a:p>
            <a:pPr lvl="1"/>
            <a:r>
              <a:rPr lang="en-GB" dirty="0" smtClean="0"/>
              <a:t>What do you understand by the term reduce? </a:t>
            </a:r>
          </a:p>
          <a:p>
            <a:pPr lvl="2"/>
            <a:r>
              <a:rPr lang="en-GB" dirty="0" smtClean="0"/>
              <a:t>OIL RIG </a:t>
            </a:r>
          </a:p>
          <a:p>
            <a:pPr lvl="2"/>
            <a:r>
              <a:rPr lang="en-GB" dirty="0" smtClean="0"/>
              <a:t>Opposite of oxidation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Recall what a reducing sugar is.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sugars 3 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93096"/>
            <a:ext cx="1394948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146811" y="4494149"/>
            <a:ext cx="433161" cy="233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5085184"/>
            <a:ext cx="15258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293096"/>
            <a:ext cx="133956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732240" y="3995678"/>
            <a:ext cx="2411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see that in this molecule the </a:t>
            </a:r>
            <a:r>
              <a:rPr lang="en-GB" dirty="0" err="1" smtClean="0"/>
              <a:t>aldehyde</a:t>
            </a:r>
            <a:r>
              <a:rPr lang="en-GB" dirty="0" smtClean="0"/>
              <a:t> group has picked up another oxygen atom.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What functional group is it now? </a:t>
            </a:r>
          </a:p>
          <a:p>
            <a:r>
              <a:rPr lang="en-GB" dirty="0" smtClean="0"/>
              <a:t>We can use this property to change other chemicals.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7664" y="1484784"/>
            <a:ext cx="7596336" cy="4353347"/>
          </a:xfrm>
        </p:spPr>
        <p:txBody>
          <a:bodyPr/>
          <a:lstStyle/>
          <a:p>
            <a:r>
              <a:rPr lang="en-GB" sz="2400" dirty="0" smtClean="0"/>
              <a:t>When we test for reducing sugars we use this property. </a:t>
            </a:r>
          </a:p>
          <a:p>
            <a:r>
              <a:rPr lang="en-GB" sz="2400" dirty="0" smtClean="0"/>
              <a:t>The reducing sugar is able to reduce compounds such copper (II) sulphate to copper (I) oxide in reagents such as </a:t>
            </a:r>
            <a:r>
              <a:rPr lang="en-GB" sz="2400" dirty="0" err="1" smtClean="0"/>
              <a:t>benedicts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The copper has LOST electrons (shown by (II) to (I)) and therefore been REDUCED – OIL RIG. </a:t>
            </a:r>
          </a:p>
          <a:p>
            <a:r>
              <a:rPr lang="en-GB" sz="2400" dirty="0" smtClean="0"/>
              <a:t>When this happens to copper (II) ions they change colour. </a:t>
            </a:r>
          </a:p>
          <a:p>
            <a:r>
              <a:rPr lang="en-GB" sz="2400" dirty="0" smtClean="0"/>
              <a:t>If we continue to reduce copper ions, by having a large amount of reducing sugar present, we can change the colour of the final solution therefore we can use the test to identify how much reducing sugar is present in a sample.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0" y="908721"/>
            <a:ext cx="9144000" cy="504055"/>
          </a:xfrm>
        </p:spPr>
        <p:txBody>
          <a:bodyPr/>
          <a:lstStyle/>
          <a:p>
            <a:r>
              <a:rPr lang="en-US" dirty="0" smtClean="0"/>
              <a:t>Understand and carry out the tests for starch and reducing sugars.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reducing sugars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133956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practical to identify the positive results for testing for starch and reducing sugars. </a:t>
            </a:r>
          </a:p>
          <a:p>
            <a:r>
              <a:rPr lang="en-GB" dirty="0" smtClean="0"/>
              <a:t>NOTE</a:t>
            </a:r>
          </a:p>
          <a:p>
            <a:pPr lvl="1"/>
            <a:r>
              <a:rPr lang="en-GB" dirty="0" smtClean="0"/>
              <a:t>Instruction 3: you will NOT test a variety of tissues for starch. </a:t>
            </a:r>
          </a:p>
          <a:p>
            <a:pPr lvl="1"/>
            <a:r>
              <a:rPr lang="en-GB" dirty="0" smtClean="0"/>
              <a:t>Instruction 6: you will NOT test a range of plant tissues for reducing sugars. </a:t>
            </a:r>
          </a:p>
          <a:p>
            <a:r>
              <a:rPr lang="en-GB" dirty="0" smtClean="0"/>
              <a:t>Ensure that you stick in the practical instructions and make a note of the positive tests for both compounds.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Understand and carry out the tests for starch and reducing sugars. </a:t>
            </a:r>
          </a:p>
          <a:p>
            <a:pPr>
              <a:buNone/>
            </a:pPr>
            <a:r>
              <a:rPr lang="en-US" dirty="0" smtClean="0"/>
              <a:t>Know the positive result for each test.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Activity 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practical activity to identify a positive result f or a non reducing sugar. </a:t>
            </a:r>
          </a:p>
          <a:p>
            <a:endParaRPr lang="en-GB" dirty="0" smtClean="0"/>
          </a:p>
          <a:p>
            <a:r>
              <a:rPr lang="en-GB" dirty="0" smtClean="0"/>
              <a:t>Complete the analysis questions from both practicals. </a:t>
            </a:r>
          </a:p>
          <a:p>
            <a:r>
              <a:rPr lang="en-GB" dirty="0" smtClean="0"/>
              <a:t>Finish for homework if necessary. </a:t>
            </a:r>
          </a:p>
          <a:p>
            <a:r>
              <a:rPr lang="en-GB" dirty="0" smtClean="0"/>
              <a:t>Next lesson you will self assess. 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Understand and carry out the test for non-reducing sugars. </a:t>
            </a:r>
          </a:p>
          <a:p>
            <a:pPr>
              <a:buNone/>
            </a:pPr>
            <a:r>
              <a:rPr lang="en-US" dirty="0" smtClean="0"/>
              <a:t>Know the positive result for non reducing sugars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Activity </a:t>
            </a:r>
            <a:r>
              <a:rPr lang="en-GB" dirty="0" smtClean="0"/>
              <a:t>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GR Science Lesson Design 18-11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0" ma:contentTypeDescription="Create a new document." ma:contentTypeScope="" ma:versionID="3df3eade35e1324f6bd982a7bd3435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05FF46-DBF6-4B8F-B354-22BEFB992F1F}"/>
</file>

<file path=customXml/itemProps2.xml><?xml version="1.0" encoding="utf-8"?>
<ds:datastoreItem xmlns:ds="http://schemas.openxmlformats.org/officeDocument/2006/customXml" ds:itemID="{E45CBCDB-9E38-4392-AF0D-839DB9BE6D3D}"/>
</file>

<file path=customXml/itemProps3.xml><?xml version="1.0" encoding="utf-8"?>
<ds:datastoreItem xmlns:ds="http://schemas.openxmlformats.org/officeDocument/2006/customXml" ds:itemID="{E663229F-F61F-4BE4-A160-83FD8E22514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711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HAGR Science Lesson Design 18-11-12</vt:lpstr>
      <vt:lpstr>Do Now: Quick Quiz </vt:lpstr>
      <vt:lpstr>Slide 2</vt:lpstr>
      <vt:lpstr>Reducing and Non reducing Sugars </vt:lpstr>
      <vt:lpstr>Reducing sugars </vt:lpstr>
      <vt:lpstr>Reducing sugars 2 </vt:lpstr>
      <vt:lpstr>Reducing sugars 3 </vt:lpstr>
      <vt:lpstr>Testing for reducing sugars</vt:lpstr>
      <vt:lpstr>Practical Activity 19</vt:lpstr>
      <vt:lpstr>Practical Activity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Mog</dc:creator>
  <cp:lastModifiedBy>Mog</cp:lastModifiedBy>
  <cp:revision>24</cp:revision>
  <dcterms:created xsi:type="dcterms:W3CDTF">2013-05-06T09:49:46Z</dcterms:created>
  <dcterms:modified xsi:type="dcterms:W3CDTF">2014-01-13T23:08:33Z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0x0101007B0072994B1EBD47A20D76CDA9371EA7</vt:lpwstr>
  </property>
</Properties>
</file>