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51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4FB6E7A3-9E46-4A6E-A588-DEABB216FB68}" type="datetimeFigureOut">
              <a:rPr lang="en-GB" smtClean="0"/>
              <a:t>14/10/2013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68FD5C8-0145-4D58-8EAD-484EEB29344C}" type="slidenum">
              <a:rPr lang="en-GB" smtClean="0"/>
              <a:t>‹#›</a:t>
            </a:fld>
            <a:endParaRPr lang="en-GB"/>
          </a:p>
        </p:txBody>
      </p:sp>
    </p:spTree>
    <p:extLst>
      <p:ext uri="{BB962C8B-B14F-4D97-AF65-F5344CB8AC3E}">
        <p14:creationId xmlns:p14="http://schemas.microsoft.com/office/powerpoint/2010/main" val="26429719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FB6E7A3-9E46-4A6E-A588-DEABB216FB68}" type="datetimeFigureOut">
              <a:rPr lang="en-GB" smtClean="0"/>
              <a:t>14/10/2013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68FD5C8-0145-4D58-8EAD-484EEB29344C}" type="slidenum">
              <a:rPr lang="en-GB" smtClean="0"/>
              <a:t>‹#›</a:t>
            </a:fld>
            <a:endParaRPr lang="en-GB"/>
          </a:p>
        </p:txBody>
      </p:sp>
    </p:spTree>
    <p:extLst>
      <p:ext uri="{BB962C8B-B14F-4D97-AF65-F5344CB8AC3E}">
        <p14:creationId xmlns:p14="http://schemas.microsoft.com/office/powerpoint/2010/main" val="19752912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FB6E7A3-9E46-4A6E-A588-DEABB216FB68}" type="datetimeFigureOut">
              <a:rPr lang="en-GB" smtClean="0"/>
              <a:t>14/10/2013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68FD5C8-0145-4D58-8EAD-484EEB29344C}" type="slidenum">
              <a:rPr lang="en-GB" smtClean="0"/>
              <a:t>‹#›</a:t>
            </a:fld>
            <a:endParaRPr lang="en-GB"/>
          </a:p>
        </p:txBody>
      </p:sp>
    </p:spTree>
    <p:extLst>
      <p:ext uri="{BB962C8B-B14F-4D97-AF65-F5344CB8AC3E}">
        <p14:creationId xmlns:p14="http://schemas.microsoft.com/office/powerpoint/2010/main" val="34326144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FB6E7A3-9E46-4A6E-A588-DEABB216FB68}" type="datetimeFigureOut">
              <a:rPr lang="en-GB" smtClean="0"/>
              <a:t>14/10/2013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68FD5C8-0145-4D58-8EAD-484EEB29344C}" type="slidenum">
              <a:rPr lang="en-GB" smtClean="0"/>
              <a:t>‹#›</a:t>
            </a:fld>
            <a:endParaRPr lang="en-GB"/>
          </a:p>
        </p:txBody>
      </p:sp>
    </p:spTree>
    <p:extLst>
      <p:ext uri="{BB962C8B-B14F-4D97-AF65-F5344CB8AC3E}">
        <p14:creationId xmlns:p14="http://schemas.microsoft.com/office/powerpoint/2010/main" val="39601327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FB6E7A3-9E46-4A6E-A588-DEABB216FB68}" type="datetimeFigureOut">
              <a:rPr lang="en-GB" smtClean="0"/>
              <a:t>14/10/2013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68FD5C8-0145-4D58-8EAD-484EEB29344C}" type="slidenum">
              <a:rPr lang="en-GB" smtClean="0"/>
              <a:t>‹#›</a:t>
            </a:fld>
            <a:endParaRPr lang="en-GB"/>
          </a:p>
        </p:txBody>
      </p:sp>
    </p:spTree>
    <p:extLst>
      <p:ext uri="{BB962C8B-B14F-4D97-AF65-F5344CB8AC3E}">
        <p14:creationId xmlns:p14="http://schemas.microsoft.com/office/powerpoint/2010/main" val="35855469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4FB6E7A3-9E46-4A6E-A588-DEABB216FB68}" type="datetimeFigureOut">
              <a:rPr lang="en-GB" smtClean="0"/>
              <a:t>14/10/2013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68FD5C8-0145-4D58-8EAD-484EEB29344C}" type="slidenum">
              <a:rPr lang="en-GB" smtClean="0"/>
              <a:t>‹#›</a:t>
            </a:fld>
            <a:endParaRPr lang="en-GB"/>
          </a:p>
        </p:txBody>
      </p:sp>
    </p:spTree>
    <p:extLst>
      <p:ext uri="{BB962C8B-B14F-4D97-AF65-F5344CB8AC3E}">
        <p14:creationId xmlns:p14="http://schemas.microsoft.com/office/powerpoint/2010/main" val="29127028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4FB6E7A3-9E46-4A6E-A588-DEABB216FB68}" type="datetimeFigureOut">
              <a:rPr lang="en-GB" smtClean="0"/>
              <a:t>14/10/2013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68FD5C8-0145-4D58-8EAD-484EEB29344C}" type="slidenum">
              <a:rPr lang="en-GB" smtClean="0"/>
              <a:t>‹#›</a:t>
            </a:fld>
            <a:endParaRPr lang="en-GB"/>
          </a:p>
        </p:txBody>
      </p:sp>
    </p:spTree>
    <p:extLst>
      <p:ext uri="{BB962C8B-B14F-4D97-AF65-F5344CB8AC3E}">
        <p14:creationId xmlns:p14="http://schemas.microsoft.com/office/powerpoint/2010/main" val="17986853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4FB6E7A3-9E46-4A6E-A588-DEABB216FB68}" type="datetimeFigureOut">
              <a:rPr lang="en-GB" smtClean="0"/>
              <a:t>14/10/2013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68FD5C8-0145-4D58-8EAD-484EEB29344C}" type="slidenum">
              <a:rPr lang="en-GB" smtClean="0"/>
              <a:t>‹#›</a:t>
            </a:fld>
            <a:endParaRPr lang="en-GB"/>
          </a:p>
        </p:txBody>
      </p:sp>
    </p:spTree>
    <p:extLst>
      <p:ext uri="{BB962C8B-B14F-4D97-AF65-F5344CB8AC3E}">
        <p14:creationId xmlns:p14="http://schemas.microsoft.com/office/powerpoint/2010/main" val="34784662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FB6E7A3-9E46-4A6E-A588-DEABB216FB68}" type="datetimeFigureOut">
              <a:rPr lang="en-GB" smtClean="0"/>
              <a:t>14/10/2013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68FD5C8-0145-4D58-8EAD-484EEB29344C}" type="slidenum">
              <a:rPr lang="en-GB" smtClean="0"/>
              <a:t>‹#›</a:t>
            </a:fld>
            <a:endParaRPr lang="en-GB"/>
          </a:p>
        </p:txBody>
      </p:sp>
    </p:spTree>
    <p:extLst>
      <p:ext uri="{BB962C8B-B14F-4D97-AF65-F5344CB8AC3E}">
        <p14:creationId xmlns:p14="http://schemas.microsoft.com/office/powerpoint/2010/main" val="17068920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FB6E7A3-9E46-4A6E-A588-DEABB216FB68}" type="datetimeFigureOut">
              <a:rPr lang="en-GB" smtClean="0"/>
              <a:t>14/10/2013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68FD5C8-0145-4D58-8EAD-484EEB29344C}" type="slidenum">
              <a:rPr lang="en-GB" smtClean="0"/>
              <a:t>‹#›</a:t>
            </a:fld>
            <a:endParaRPr lang="en-GB"/>
          </a:p>
        </p:txBody>
      </p:sp>
    </p:spTree>
    <p:extLst>
      <p:ext uri="{BB962C8B-B14F-4D97-AF65-F5344CB8AC3E}">
        <p14:creationId xmlns:p14="http://schemas.microsoft.com/office/powerpoint/2010/main" val="28789018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FB6E7A3-9E46-4A6E-A588-DEABB216FB68}" type="datetimeFigureOut">
              <a:rPr lang="en-GB" smtClean="0"/>
              <a:t>14/10/2013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68FD5C8-0145-4D58-8EAD-484EEB29344C}" type="slidenum">
              <a:rPr lang="en-GB" smtClean="0"/>
              <a:t>‹#›</a:t>
            </a:fld>
            <a:endParaRPr lang="en-GB"/>
          </a:p>
        </p:txBody>
      </p:sp>
    </p:spTree>
    <p:extLst>
      <p:ext uri="{BB962C8B-B14F-4D97-AF65-F5344CB8AC3E}">
        <p14:creationId xmlns:p14="http://schemas.microsoft.com/office/powerpoint/2010/main" val="13496927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FB6E7A3-9E46-4A6E-A588-DEABB216FB68}" type="datetimeFigureOut">
              <a:rPr lang="en-GB" smtClean="0"/>
              <a:t>14/10/2013</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68FD5C8-0145-4D58-8EAD-484EEB29344C}" type="slidenum">
              <a:rPr lang="en-GB" smtClean="0"/>
              <a:t>‹#›</a:t>
            </a:fld>
            <a:endParaRPr lang="en-GB"/>
          </a:p>
        </p:txBody>
      </p:sp>
    </p:spTree>
    <p:extLst>
      <p:ext uri="{BB962C8B-B14F-4D97-AF65-F5344CB8AC3E}">
        <p14:creationId xmlns:p14="http://schemas.microsoft.com/office/powerpoint/2010/main" val="6171821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Revision for Transport across membranes</a:t>
            </a:r>
            <a:endParaRPr lang="en-GB" dirty="0"/>
          </a:p>
        </p:txBody>
      </p:sp>
      <p:sp>
        <p:nvSpPr>
          <p:cNvPr id="3" name="Subtitle 2"/>
          <p:cNvSpPr>
            <a:spLocks noGrp="1"/>
          </p:cNvSpPr>
          <p:nvPr>
            <p:ph type="subTitle" idx="1"/>
          </p:nvPr>
        </p:nvSpPr>
        <p:spPr/>
        <p:txBody>
          <a:bodyPr/>
          <a:lstStyle/>
          <a:p>
            <a:endParaRPr lang="en-GB"/>
          </a:p>
        </p:txBody>
      </p:sp>
    </p:spTree>
    <p:extLst>
      <p:ext uri="{BB962C8B-B14F-4D97-AF65-F5344CB8AC3E}">
        <p14:creationId xmlns:p14="http://schemas.microsoft.com/office/powerpoint/2010/main" val="23821907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1447800" cy="1143000"/>
          </a:xfrm>
        </p:spPr>
        <p:txBody>
          <a:bodyPr>
            <a:normAutofit fontScale="90000"/>
          </a:bodyPr>
          <a:lstStyle/>
          <a:p>
            <a:pPr algn="l"/>
            <a:r>
              <a:rPr lang="en-GB" u="sng" dirty="0" smtClean="0"/>
              <a:t>Recap</a:t>
            </a:r>
            <a:endParaRPr lang="en-GB" u="sng" dirty="0"/>
          </a:p>
        </p:txBody>
      </p:sp>
      <p:sp>
        <p:nvSpPr>
          <p:cNvPr id="5" name="Content Placeholder 4"/>
          <p:cNvSpPr>
            <a:spLocks noGrp="1"/>
          </p:cNvSpPr>
          <p:nvPr>
            <p:ph idx="1"/>
          </p:nvPr>
        </p:nvSpPr>
        <p:spPr>
          <a:xfrm>
            <a:off x="76200" y="990600"/>
            <a:ext cx="8915400" cy="5135563"/>
          </a:xfrm>
        </p:spPr>
        <p:txBody>
          <a:bodyPr>
            <a:normAutofit fontScale="92500" lnSpcReduction="10000"/>
          </a:bodyPr>
          <a:lstStyle/>
          <a:p>
            <a:pPr marL="0" indent="0">
              <a:buNone/>
            </a:pPr>
            <a:r>
              <a:rPr lang="en-GB" dirty="0" smtClean="0">
                <a:solidFill>
                  <a:schemeClr val="accent5">
                    <a:lumMod val="75000"/>
                  </a:schemeClr>
                </a:solidFill>
              </a:rPr>
              <a:t>Diffusion: is the net movement of molecules or ions down their concentration gradient. High to low concentration. Only small particles &amp; those without charge can slip through the phospholipid bilayer. </a:t>
            </a:r>
          </a:p>
          <a:p>
            <a:pPr marL="0" indent="0">
              <a:buNone/>
            </a:pPr>
            <a:r>
              <a:rPr lang="en-GB" dirty="0" smtClean="0">
                <a:solidFill>
                  <a:srgbClr val="FF3399"/>
                </a:solidFill>
              </a:rPr>
              <a:t>Facilitated diffusion: cells need special pathways for molecules that are too large, or have an electrical charge (ions) to pass through the phospholipid bilayer. </a:t>
            </a:r>
          </a:p>
          <a:p>
            <a:pPr marL="0" indent="0">
              <a:buNone/>
            </a:pPr>
            <a:r>
              <a:rPr lang="en-GB" dirty="0" smtClean="0">
                <a:solidFill>
                  <a:srgbClr val="FF3399"/>
                </a:solidFill>
              </a:rPr>
              <a:t>Such pathways are provided by </a:t>
            </a:r>
            <a:r>
              <a:rPr lang="en-GB" u="sng" dirty="0" smtClean="0">
                <a:solidFill>
                  <a:srgbClr val="FF3399"/>
                </a:solidFill>
              </a:rPr>
              <a:t>channel proteins</a:t>
            </a:r>
            <a:r>
              <a:rPr lang="en-GB" dirty="0" smtClean="0">
                <a:solidFill>
                  <a:srgbClr val="FF3399"/>
                </a:solidFill>
              </a:rPr>
              <a:t>. They are </a:t>
            </a:r>
            <a:r>
              <a:rPr lang="en-GB" dirty="0" err="1" smtClean="0">
                <a:solidFill>
                  <a:srgbClr val="FF3399"/>
                </a:solidFill>
              </a:rPr>
              <a:t>transmembrane</a:t>
            </a:r>
            <a:r>
              <a:rPr lang="en-GB" dirty="0" smtClean="0">
                <a:solidFill>
                  <a:srgbClr val="FF3399"/>
                </a:solidFill>
              </a:rPr>
              <a:t> proteins and form a hydrophilic channel through the membrane. </a:t>
            </a:r>
            <a:r>
              <a:rPr lang="en-GB" u="sng" dirty="0" smtClean="0">
                <a:solidFill>
                  <a:srgbClr val="FF3399"/>
                </a:solidFill>
              </a:rPr>
              <a:t>Specific</a:t>
            </a:r>
            <a:r>
              <a:rPr lang="en-GB" dirty="0" smtClean="0">
                <a:solidFill>
                  <a:srgbClr val="FF3399"/>
                </a:solidFill>
              </a:rPr>
              <a:t> ions pass through by diffusion.  </a:t>
            </a:r>
            <a:endParaRPr lang="en-GB" dirty="0">
              <a:solidFill>
                <a:srgbClr val="FF3399"/>
              </a:solidFill>
            </a:endParaRPr>
          </a:p>
        </p:txBody>
      </p:sp>
      <p:sp>
        <p:nvSpPr>
          <p:cNvPr id="2" name="Rectangle 1"/>
          <p:cNvSpPr/>
          <p:nvPr/>
        </p:nvSpPr>
        <p:spPr>
          <a:xfrm>
            <a:off x="4419600" y="152400"/>
            <a:ext cx="4572000" cy="646331"/>
          </a:xfrm>
          <a:prstGeom prst="rect">
            <a:avLst/>
          </a:prstGeom>
        </p:spPr>
        <p:txBody>
          <a:bodyPr>
            <a:spAutoFit/>
          </a:bodyPr>
          <a:lstStyle/>
          <a:p>
            <a:r>
              <a:rPr lang="en-GB" dirty="0">
                <a:solidFill>
                  <a:srgbClr val="FF0000"/>
                </a:solidFill>
              </a:rPr>
              <a:t>Explain the various ways that substances can travel across the plasma membrane. </a:t>
            </a:r>
          </a:p>
        </p:txBody>
      </p:sp>
    </p:spTree>
    <p:extLst>
      <p:ext uri="{BB962C8B-B14F-4D97-AF65-F5344CB8AC3E}">
        <p14:creationId xmlns:p14="http://schemas.microsoft.com/office/powerpoint/2010/main" val="118803193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257800"/>
          </a:xfrm>
        </p:spPr>
        <p:txBody>
          <a:bodyPr>
            <a:normAutofit fontScale="92500"/>
          </a:bodyPr>
          <a:lstStyle/>
          <a:p>
            <a:pPr marL="0" indent="0">
              <a:buNone/>
            </a:pPr>
            <a:r>
              <a:rPr lang="en-GB" dirty="0" smtClean="0"/>
              <a:t>Q. Explain under what circumstances carbon dioxide might diffuse into a palisade cell in a leaf, and how the process takes place. </a:t>
            </a:r>
          </a:p>
          <a:p>
            <a:pPr marL="0" indent="0">
              <a:buNone/>
            </a:pPr>
            <a:r>
              <a:rPr lang="en-GB" dirty="0" smtClean="0">
                <a:solidFill>
                  <a:srgbClr val="FF3399"/>
                </a:solidFill>
              </a:rPr>
              <a:t>A. Photosynthesis in the palisade cell uses carbon dioxide, maintaining a very low concentration inside the cell. The concentration of carbon dioxide in the air outside the leaf, and in the air spaces within the leaf are higher than in the cell, so carbon dioxide diffuses into the cell down its concentration gradient. The cell wall and plasma membrane are permeable to carbon dioxide. </a:t>
            </a:r>
            <a:endParaRPr lang="en-GB" dirty="0">
              <a:solidFill>
                <a:srgbClr val="FF3399"/>
              </a:solidFill>
            </a:endParaRPr>
          </a:p>
        </p:txBody>
      </p:sp>
      <p:sp>
        <p:nvSpPr>
          <p:cNvPr id="4" name="Rectangle 3"/>
          <p:cNvSpPr/>
          <p:nvPr/>
        </p:nvSpPr>
        <p:spPr>
          <a:xfrm>
            <a:off x="4419600" y="152400"/>
            <a:ext cx="4572000" cy="646331"/>
          </a:xfrm>
          <a:prstGeom prst="rect">
            <a:avLst/>
          </a:prstGeom>
        </p:spPr>
        <p:txBody>
          <a:bodyPr>
            <a:spAutoFit/>
          </a:bodyPr>
          <a:lstStyle/>
          <a:p>
            <a:r>
              <a:rPr lang="en-GB" dirty="0">
                <a:solidFill>
                  <a:srgbClr val="FF0000"/>
                </a:solidFill>
              </a:rPr>
              <a:t>Explain the various ways that substances can travel across the plasma membrane. </a:t>
            </a:r>
          </a:p>
        </p:txBody>
      </p:sp>
      <p:sp>
        <p:nvSpPr>
          <p:cNvPr id="5" name="TextBox 4"/>
          <p:cNvSpPr txBox="1"/>
          <p:nvPr/>
        </p:nvSpPr>
        <p:spPr>
          <a:xfrm>
            <a:off x="152400" y="152400"/>
            <a:ext cx="2667000" cy="369332"/>
          </a:xfrm>
          <a:prstGeom prst="rect">
            <a:avLst/>
          </a:prstGeom>
          <a:noFill/>
        </p:spPr>
        <p:txBody>
          <a:bodyPr wrap="square" rtlCol="0">
            <a:spAutoFit/>
          </a:bodyPr>
          <a:lstStyle/>
          <a:p>
            <a:r>
              <a:rPr lang="en-GB" dirty="0" smtClean="0"/>
              <a:t>Check what you know!</a:t>
            </a:r>
            <a:endParaRPr lang="en-GB" dirty="0"/>
          </a:p>
        </p:txBody>
      </p:sp>
    </p:spTree>
    <p:extLst>
      <p:ext uri="{BB962C8B-B14F-4D97-AF65-F5344CB8AC3E}">
        <p14:creationId xmlns:p14="http://schemas.microsoft.com/office/powerpoint/2010/main" val="36281146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1447800" cy="1143000"/>
          </a:xfrm>
        </p:spPr>
        <p:txBody>
          <a:bodyPr>
            <a:normAutofit fontScale="90000"/>
          </a:bodyPr>
          <a:lstStyle/>
          <a:p>
            <a:pPr algn="l"/>
            <a:r>
              <a:rPr lang="en-GB" u="sng" dirty="0" smtClean="0"/>
              <a:t>Recap</a:t>
            </a:r>
            <a:endParaRPr lang="en-GB" u="sng" dirty="0"/>
          </a:p>
        </p:txBody>
      </p:sp>
      <p:sp>
        <p:nvSpPr>
          <p:cNvPr id="5" name="Content Placeholder 4"/>
          <p:cNvSpPr>
            <a:spLocks noGrp="1"/>
          </p:cNvSpPr>
          <p:nvPr>
            <p:ph idx="1"/>
          </p:nvPr>
        </p:nvSpPr>
        <p:spPr>
          <a:xfrm>
            <a:off x="76200" y="990600"/>
            <a:ext cx="8915400" cy="5135563"/>
          </a:xfrm>
        </p:spPr>
        <p:txBody>
          <a:bodyPr>
            <a:normAutofit/>
          </a:bodyPr>
          <a:lstStyle/>
          <a:p>
            <a:pPr marL="0" indent="0">
              <a:buNone/>
            </a:pPr>
            <a:r>
              <a:rPr lang="en-GB" dirty="0" smtClean="0">
                <a:solidFill>
                  <a:schemeClr val="accent5">
                    <a:lumMod val="75000"/>
                  </a:schemeClr>
                </a:solidFill>
              </a:rPr>
              <a:t>Active transport: Most cells need to maintain a high concentration of potassium ions and a low concentration of sodium ions, than the </a:t>
            </a:r>
            <a:r>
              <a:rPr lang="en-GB" dirty="0" err="1" smtClean="0">
                <a:solidFill>
                  <a:schemeClr val="accent5">
                    <a:lumMod val="75000"/>
                  </a:schemeClr>
                </a:solidFill>
              </a:rPr>
              <a:t>concntration</a:t>
            </a:r>
            <a:r>
              <a:rPr lang="en-GB" dirty="0" smtClean="0">
                <a:solidFill>
                  <a:schemeClr val="accent5">
                    <a:lumMod val="75000"/>
                  </a:schemeClr>
                </a:solidFill>
              </a:rPr>
              <a:t> outside the cell. AT is carried out by </a:t>
            </a:r>
            <a:r>
              <a:rPr lang="en-GB" u="sng" dirty="0" smtClean="0">
                <a:solidFill>
                  <a:schemeClr val="accent5">
                    <a:lumMod val="75000"/>
                  </a:schemeClr>
                </a:solidFill>
              </a:rPr>
              <a:t>transporter proteins</a:t>
            </a:r>
            <a:r>
              <a:rPr lang="en-GB" dirty="0" smtClean="0">
                <a:solidFill>
                  <a:schemeClr val="accent5">
                    <a:lumMod val="75000"/>
                  </a:schemeClr>
                </a:solidFill>
              </a:rPr>
              <a:t>. ATP is used to change the shape of the proteins which allow 3 Na ions out of the cell, and 2 K ions in = sodium-potassium pump. It is estimated that a 3</a:t>
            </a:r>
            <a:r>
              <a:rPr lang="en-GB" baseline="30000" dirty="0" smtClean="0">
                <a:solidFill>
                  <a:schemeClr val="accent5">
                    <a:lumMod val="75000"/>
                  </a:schemeClr>
                </a:solidFill>
              </a:rPr>
              <a:t>rd</a:t>
            </a:r>
            <a:r>
              <a:rPr lang="en-GB" dirty="0" smtClean="0">
                <a:solidFill>
                  <a:schemeClr val="accent5">
                    <a:lumMod val="75000"/>
                  </a:schemeClr>
                </a:solidFill>
              </a:rPr>
              <a:t> of all the ATP made in cells is used on this pump. </a:t>
            </a:r>
          </a:p>
          <a:p>
            <a:r>
              <a:rPr lang="en-GB" dirty="0" smtClean="0">
                <a:solidFill>
                  <a:schemeClr val="accent5">
                    <a:lumMod val="75000"/>
                  </a:schemeClr>
                </a:solidFill>
              </a:rPr>
              <a:t>Glucose from intestine, Mg ions for chlorophyll. </a:t>
            </a:r>
          </a:p>
          <a:p>
            <a:pPr marL="0" indent="0">
              <a:buNone/>
            </a:pPr>
            <a:endParaRPr lang="en-GB" dirty="0">
              <a:solidFill>
                <a:srgbClr val="FF3399"/>
              </a:solidFill>
            </a:endParaRPr>
          </a:p>
        </p:txBody>
      </p:sp>
      <p:sp>
        <p:nvSpPr>
          <p:cNvPr id="2" name="Rectangle 1"/>
          <p:cNvSpPr/>
          <p:nvPr/>
        </p:nvSpPr>
        <p:spPr>
          <a:xfrm>
            <a:off x="4419600" y="152400"/>
            <a:ext cx="4572000" cy="646331"/>
          </a:xfrm>
          <a:prstGeom prst="rect">
            <a:avLst/>
          </a:prstGeom>
        </p:spPr>
        <p:txBody>
          <a:bodyPr>
            <a:spAutoFit/>
          </a:bodyPr>
          <a:lstStyle/>
          <a:p>
            <a:r>
              <a:rPr lang="en-GB" dirty="0">
                <a:solidFill>
                  <a:srgbClr val="FF0000"/>
                </a:solidFill>
              </a:rPr>
              <a:t>Explain the various ways that substances can travel across the plasma membrane. </a:t>
            </a:r>
          </a:p>
        </p:txBody>
      </p:sp>
    </p:spTree>
    <p:extLst>
      <p:ext uri="{BB962C8B-B14F-4D97-AF65-F5344CB8AC3E}">
        <p14:creationId xmlns:p14="http://schemas.microsoft.com/office/powerpoint/2010/main" val="43630285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419600" y="152400"/>
            <a:ext cx="4572000" cy="646331"/>
          </a:xfrm>
          <a:prstGeom prst="rect">
            <a:avLst/>
          </a:prstGeom>
        </p:spPr>
        <p:txBody>
          <a:bodyPr>
            <a:spAutoFit/>
          </a:bodyPr>
          <a:lstStyle/>
          <a:p>
            <a:r>
              <a:rPr lang="en-GB" dirty="0">
                <a:solidFill>
                  <a:srgbClr val="FF0000"/>
                </a:solidFill>
              </a:rPr>
              <a:t>Explain the various ways that substances can travel across the plasma membrane. </a:t>
            </a:r>
          </a:p>
        </p:txBody>
      </p:sp>
      <p:pic>
        <p:nvPicPr>
          <p:cNvPr id="102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17631" t="24813" r="15345" b="24598"/>
          <a:stretch/>
        </p:blipFill>
        <p:spPr bwMode="auto">
          <a:xfrm>
            <a:off x="13338" y="1066800"/>
            <a:ext cx="9153408" cy="518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0836637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345</Words>
  <Application>Microsoft Office PowerPoint</Application>
  <PresentationFormat>On-screen Show (4:3)</PresentationFormat>
  <Paragraphs>15</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Revision for Transport across membranes</vt:lpstr>
      <vt:lpstr>Recap</vt:lpstr>
      <vt:lpstr>PowerPoint Presentation</vt:lpstr>
      <vt:lpstr>Recap</vt:lpstr>
      <vt:lpstr>PowerPoint Presentation</vt:lpstr>
    </vt:vector>
  </TitlesOfParts>
  <Company>RM plc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Revision for Transport across membranes</dc:title>
  <dc:creator>Natalie Day</dc:creator>
  <cp:lastModifiedBy>Natalie Day</cp:lastModifiedBy>
  <cp:revision>1</cp:revision>
  <dcterms:created xsi:type="dcterms:W3CDTF">2013-10-14T11:55:38Z</dcterms:created>
  <dcterms:modified xsi:type="dcterms:W3CDTF">2013-10-14T11:55:56Z</dcterms:modified>
</cp:coreProperties>
</file>